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1" r:id="rId16"/>
    <p:sldId id="407" r:id="rId17"/>
    <p:sldId id="408" r:id="rId18"/>
    <p:sldId id="409" r:id="rId19"/>
    <p:sldId id="410" r:id="rId20"/>
    <p:sldId id="411" r:id="rId21"/>
    <p:sldId id="412" r:id="rId22"/>
    <p:sldId id="413" r:id="rId23"/>
    <p:sldId id="357" r:id="rId24"/>
    <p:sldId id="358" r:id="rId25"/>
    <p:sldId id="359" r:id="rId26"/>
    <p:sldId id="360" r:id="rId27"/>
    <p:sldId id="361" r:id="rId28"/>
    <p:sldId id="362" r:id="rId29"/>
    <p:sldId id="363" r:id="rId30"/>
    <p:sldId id="364" r:id="rId31"/>
    <p:sldId id="367" r:id="rId32"/>
    <p:sldId id="366" r:id="rId33"/>
    <p:sldId id="371" r:id="rId34"/>
    <p:sldId id="369" r:id="rId35"/>
    <p:sldId id="370" r:id="rId36"/>
    <p:sldId id="372" r:id="rId37"/>
    <p:sldId id="349" r:id="rId38"/>
    <p:sldId id="350" r:id="rId39"/>
    <p:sldId id="351" r:id="rId40"/>
    <p:sldId id="352" r:id="rId41"/>
    <p:sldId id="353" r:id="rId42"/>
    <p:sldId id="354" r:id="rId43"/>
    <p:sldId id="355" r:id="rId44"/>
    <p:sldId id="356" r:id="rId45"/>
    <p:sldId id="270" r:id="rId46"/>
    <p:sldId id="289" r:id="rId47"/>
    <p:sldId id="272" r:id="rId48"/>
    <p:sldId id="373" r:id="rId49"/>
    <p:sldId id="368" r:id="rId50"/>
    <p:sldId id="374" r:id="rId51"/>
    <p:sldId id="375" r:id="rId52"/>
    <p:sldId id="365" r:id="rId53"/>
    <p:sldId id="334" r:id="rId54"/>
    <p:sldId id="336" r:id="rId55"/>
    <p:sldId id="337" r:id="rId56"/>
    <p:sldId id="338" r:id="rId57"/>
    <p:sldId id="335" r:id="rId58"/>
    <p:sldId id="339" r:id="rId59"/>
    <p:sldId id="340" r:id="rId60"/>
    <p:sldId id="341" r:id="rId61"/>
    <p:sldId id="342" r:id="rId62"/>
    <p:sldId id="343" r:id="rId63"/>
    <p:sldId id="344" r:id="rId64"/>
    <p:sldId id="345" r:id="rId65"/>
    <p:sldId id="346" r:id="rId66"/>
    <p:sldId id="347" r:id="rId67"/>
    <p:sldId id="348" r:id="rId68"/>
    <p:sldId id="273" r:id="rId69"/>
    <p:sldId id="274" r:id="rId70"/>
    <p:sldId id="275" r:id="rId71"/>
    <p:sldId id="276" r:id="rId72"/>
    <p:sldId id="290" r:id="rId73"/>
    <p:sldId id="277" r:id="rId74"/>
    <p:sldId id="318" r:id="rId75"/>
    <p:sldId id="278" r:id="rId76"/>
    <p:sldId id="279" r:id="rId77"/>
    <p:sldId id="281" r:id="rId78"/>
    <p:sldId id="283" r:id="rId79"/>
    <p:sldId id="280" r:id="rId80"/>
    <p:sldId id="284" r:id="rId81"/>
    <p:sldId id="285" r:id="rId82"/>
    <p:sldId id="286" r:id="rId83"/>
    <p:sldId id="287" r:id="rId84"/>
    <p:sldId id="294" r:id="rId85"/>
    <p:sldId id="291" r:id="rId86"/>
    <p:sldId id="292" r:id="rId87"/>
    <p:sldId id="298" r:id="rId88"/>
    <p:sldId id="296" r:id="rId89"/>
    <p:sldId id="297" r:id="rId90"/>
    <p:sldId id="299" r:id="rId91"/>
    <p:sldId id="301" r:id="rId92"/>
    <p:sldId id="300" r:id="rId93"/>
    <p:sldId id="302" r:id="rId94"/>
    <p:sldId id="303" r:id="rId95"/>
    <p:sldId id="304" r:id="rId96"/>
    <p:sldId id="305" r:id="rId97"/>
    <p:sldId id="306" r:id="rId98"/>
    <p:sldId id="309" r:id="rId99"/>
    <p:sldId id="307" r:id="rId100"/>
    <p:sldId id="308" r:id="rId101"/>
    <p:sldId id="310" r:id="rId102"/>
    <p:sldId id="311" r:id="rId103"/>
    <p:sldId id="312" r:id="rId104"/>
    <p:sldId id="313" r:id="rId105"/>
    <p:sldId id="314" r:id="rId106"/>
    <p:sldId id="315" r:id="rId107"/>
    <p:sldId id="316" r:id="rId108"/>
    <p:sldId id="317" r:id="rId109"/>
    <p:sldId id="319" r:id="rId110"/>
    <p:sldId id="320" r:id="rId111"/>
    <p:sldId id="321" r:id="rId112"/>
    <p:sldId id="323" r:id="rId113"/>
    <p:sldId id="322" r:id="rId114"/>
    <p:sldId id="324" r:id="rId115"/>
    <p:sldId id="325" r:id="rId116"/>
    <p:sldId id="326" r:id="rId117"/>
    <p:sldId id="327" r:id="rId118"/>
    <p:sldId id="328" r:id="rId119"/>
    <p:sldId id="329" r:id="rId120"/>
    <p:sldId id="330" r:id="rId121"/>
    <p:sldId id="331" r:id="rId122"/>
    <p:sldId id="332" r:id="rId123"/>
    <p:sldId id="376" r:id="rId124"/>
    <p:sldId id="379" r:id="rId125"/>
    <p:sldId id="380" r:id="rId126"/>
    <p:sldId id="381" r:id="rId127"/>
    <p:sldId id="382" r:id="rId128"/>
    <p:sldId id="377" r:id="rId129"/>
    <p:sldId id="378"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405" r:id="rId143"/>
    <p:sldId id="406" r:id="rId144"/>
    <p:sldId id="395" r:id="rId145"/>
    <p:sldId id="404" r:id="rId146"/>
    <p:sldId id="396" r:id="rId147"/>
    <p:sldId id="397" r:id="rId148"/>
    <p:sldId id="398" r:id="rId149"/>
    <p:sldId id="399" r:id="rId150"/>
    <p:sldId id="400" r:id="rId151"/>
    <p:sldId id="401" r:id="rId152"/>
    <p:sldId id="402" r:id="rId153"/>
    <p:sldId id="403"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p:scale>
        <a:sx n="100" d="100"/>
        <a:sy n="100" d="100"/>
      </p:scale>
      <p:origin x="0" y="-1531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130F9-DA4D-4AE5-899D-402CF9A53664}" type="datetimeFigureOut">
              <a:rPr lang="en-IN" smtClean="0"/>
              <a:t>19-09-2022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47E44-4A8E-4356-A06E-06C4BD4E57CC}" type="slidenum">
              <a:rPr lang="en-IN" smtClean="0"/>
              <a:t>‹#›</a:t>
            </a:fld>
            <a:endParaRPr lang="en-IN"/>
          </a:p>
        </p:txBody>
      </p:sp>
    </p:spTree>
    <p:extLst>
      <p:ext uri="{BB962C8B-B14F-4D97-AF65-F5344CB8AC3E}">
        <p14:creationId xmlns:p14="http://schemas.microsoft.com/office/powerpoint/2010/main" val="25523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E5476E3-38FB-6FBE-E047-FCEEE2B4BB0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9pPr>
          </a:lstStyle>
          <a:p>
            <a:pPr>
              <a:buClrTx/>
              <a:buFontTx/>
              <a:buNone/>
            </a:pPr>
            <a:fld id="{A0AFF1DD-4688-422D-9BF1-65C50AC762E4}" type="slidenum">
              <a:rPr lang="en-US" altLang="en-US">
                <a:solidFill>
                  <a:srgbClr val="000000"/>
                </a:solidFill>
                <a:latin typeface="Arial" panose="020B0604020202020204" pitchFamily="34" charset="0"/>
              </a:rPr>
              <a:pPr>
                <a:buClrTx/>
                <a:buFontTx/>
                <a:buNone/>
              </a:pPr>
              <a:t>84</a:t>
            </a:fld>
            <a:endParaRPr lang="en-US" altLang="en-US">
              <a:solidFill>
                <a:srgbClr val="000000"/>
              </a:solidFill>
              <a:latin typeface="Arial" panose="020B0604020202020204" pitchFamily="34" charset="0"/>
            </a:endParaRPr>
          </a:p>
        </p:txBody>
      </p:sp>
      <p:sp>
        <p:nvSpPr>
          <p:cNvPr id="33795" name="Rectangle 1">
            <a:extLst>
              <a:ext uri="{FF2B5EF4-FFF2-40B4-BE49-F238E27FC236}">
                <a16:creationId xmlns:a16="http://schemas.microsoft.com/office/drawing/2014/main" id="{C180454E-FB16-8D5F-0766-E70986B37BD1}"/>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Text Box 2">
            <a:extLst>
              <a:ext uri="{FF2B5EF4-FFF2-40B4-BE49-F238E27FC236}">
                <a16:creationId xmlns:a16="http://schemas.microsoft.com/office/drawing/2014/main" id="{3A726516-8CF7-E0FA-819A-92D6F531348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3797" name="Text Box 3">
            <a:extLst>
              <a:ext uri="{FF2B5EF4-FFF2-40B4-BE49-F238E27FC236}">
                <a16:creationId xmlns:a16="http://schemas.microsoft.com/office/drawing/2014/main" id="{ED68AC77-03B0-164C-9460-B2B8770BD8A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80FDBD8E-88AD-43F7-B74E-E04DD99AEDFE}" type="slidenum">
              <a:rPr lang="en-US" altLang="en-US" sz="1200">
                <a:solidFill>
                  <a:srgbClr val="000000"/>
                </a:solidFill>
                <a:latin typeface="Arial" panose="020B0604020202020204" pitchFamily="34" charset="0"/>
              </a:rPr>
              <a:pPr algn="r" eaLnBrk="1" hangingPunct="1">
                <a:buClrTx/>
                <a:buFontTx/>
                <a:buNone/>
              </a:pPr>
              <a:t>84</a:t>
            </a:fld>
            <a:endParaRPr lang="en-US" altLang="en-US" sz="1200">
              <a:solidFill>
                <a:srgbClr val="000000"/>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1EE2-05AC-A512-C80C-7EDC75008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C613C2-E05A-0A9B-D265-29E536B2B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38C2FB-44E2-1C67-2E76-BADCF1B616CA}"/>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5" name="Footer Placeholder 4">
            <a:extLst>
              <a:ext uri="{FF2B5EF4-FFF2-40B4-BE49-F238E27FC236}">
                <a16:creationId xmlns:a16="http://schemas.microsoft.com/office/drawing/2014/main" id="{CECB332E-7B8F-0053-134A-0865EC7F5D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3972E7-4383-2075-699C-3BCB43F76DD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54245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76C5-0BF1-EF34-76E6-4FE0930327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7B23AB-B9AC-47FF-0FB3-DBB946EE0E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1DEC99-BAFB-B0BB-AFC4-E9F428FF4703}"/>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5" name="Footer Placeholder 4">
            <a:extLst>
              <a:ext uri="{FF2B5EF4-FFF2-40B4-BE49-F238E27FC236}">
                <a16:creationId xmlns:a16="http://schemas.microsoft.com/office/drawing/2014/main" id="{F5E44A68-7163-DF52-F7D1-3969755617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C5B9CB-EA90-56A4-8CA1-9C7A2A036F16}"/>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1569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F8C62-7693-8175-205E-5C16727724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75C48F-C055-A39B-F991-602D6A909F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13CBAE-CA05-11A0-6336-17AA1CAB0C48}"/>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5" name="Footer Placeholder 4">
            <a:extLst>
              <a:ext uri="{FF2B5EF4-FFF2-40B4-BE49-F238E27FC236}">
                <a16:creationId xmlns:a16="http://schemas.microsoft.com/office/drawing/2014/main" id="{406298B9-DCC4-DD82-69B8-B3BA399D5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99429-0E02-E012-C547-73E14B8C888C}"/>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4061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AE63-12AD-9A52-9B18-6EDD8E2DDD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6C1501-2330-9A4B-CCD3-F1A26C1D9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5D90A2-BB84-3EF3-78D1-F5620B755AB9}"/>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5" name="Footer Placeholder 4">
            <a:extLst>
              <a:ext uri="{FF2B5EF4-FFF2-40B4-BE49-F238E27FC236}">
                <a16:creationId xmlns:a16="http://schemas.microsoft.com/office/drawing/2014/main" id="{EC7EC9A6-77CF-A82A-7766-FA79080839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C978C-F0E3-9BCA-84C6-59ED4F63C938}"/>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64778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C6BB-BD16-A119-1B33-46F715FDB7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846F12-48BE-934D-10AC-7EF42C66C1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A0354-5F72-C6BF-F620-D1CB04A2CBE7}"/>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5" name="Footer Placeholder 4">
            <a:extLst>
              <a:ext uri="{FF2B5EF4-FFF2-40B4-BE49-F238E27FC236}">
                <a16:creationId xmlns:a16="http://schemas.microsoft.com/office/drawing/2014/main" id="{98BFF78B-EE10-5C49-4AE0-F34A0EA52D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76A71E-E625-5DC4-0C88-EF95AC0D21C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76644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EB63-AF41-EDE8-2F90-6D481406B8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7C1249-3337-31C7-0867-1F005B56E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F94867-0697-17C1-3D25-710C4E28DA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57909C-B1E5-1591-134E-082741BFD5B4}"/>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6" name="Footer Placeholder 5">
            <a:extLst>
              <a:ext uri="{FF2B5EF4-FFF2-40B4-BE49-F238E27FC236}">
                <a16:creationId xmlns:a16="http://schemas.microsoft.com/office/drawing/2014/main" id="{A9DFBDCB-1D14-E531-8B37-AF3D516826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77BC24-3F73-5881-D83D-A4741CC06BB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20113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24E1-DB17-09D0-06E5-15C5DB99D4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D68584-A954-56DD-E859-D5115D265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580733-3C5D-F24B-AF1B-0C81244488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19E40-B131-F3DE-CAB5-60EF4D5BA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2E2F2E-3FE3-1A8D-DA54-75997E76C0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F32B72-36B8-78E8-8D8B-E042AC52E7DE}"/>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8" name="Footer Placeholder 7">
            <a:extLst>
              <a:ext uri="{FF2B5EF4-FFF2-40B4-BE49-F238E27FC236}">
                <a16:creationId xmlns:a16="http://schemas.microsoft.com/office/drawing/2014/main" id="{722C8ED6-D4B4-7A8D-A157-0062073AEC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777D4E-E72B-18FC-0AFE-5B12482B88BF}"/>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44800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F58A-7462-9200-9FCB-7021E75540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4F3313-41BC-844C-DBC4-331A7BDA323A}"/>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4" name="Footer Placeholder 3">
            <a:extLst>
              <a:ext uri="{FF2B5EF4-FFF2-40B4-BE49-F238E27FC236}">
                <a16:creationId xmlns:a16="http://schemas.microsoft.com/office/drawing/2014/main" id="{382E82EE-D6FE-C5DD-CE60-C98619587D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3EB71B-6A3B-0EA3-E82B-52545EB4F3FE}"/>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09920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803E8-45A5-99C0-5DEC-C152C875C7AE}"/>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3" name="Footer Placeholder 2">
            <a:extLst>
              <a:ext uri="{FF2B5EF4-FFF2-40B4-BE49-F238E27FC236}">
                <a16:creationId xmlns:a16="http://schemas.microsoft.com/office/drawing/2014/main" id="{77F5A4F2-73E5-7F1A-89F1-89EC1DBAD1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CFE8A9-012F-4127-D6C5-AB158A10ABB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34744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91FC-4587-54E3-B522-B6C11EC3D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EB2C58-F9FC-8349-1AB4-FCBCFC5CEA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E8D778-9F27-6045-01EC-20B52F6AB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57CDE-CBFA-C21C-517E-59BDF620CDAA}"/>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6" name="Footer Placeholder 5">
            <a:extLst>
              <a:ext uri="{FF2B5EF4-FFF2-40B4-BE49-F238E27FC236}">
                <a16:creationId xmlns:a16="http://schemas.microsoft.com/office/drawing/2014/main" id="{370051EB-CB95-7949-E3DB-FB8F4C7FE2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00B027-5E47-7AEB-602E-C111A4E9263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0344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B362-D843-F458-47A1-58EF0A705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4A394D-EB45-96AC-E9F8-BFAE2E8658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68DF1B-DF65-5B03-2DA7-24CC3B778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098A6-7420-D9A8-9C15-BC2F863C7CA7}"/>
              </a:ext>
            </a:extLst>
          </p:cNvPr>
          <p:cNvSpPr>
            <a:spLocks noGrp="1"/>
          </p:cNvSpPr>
          <p:nvPr>
            <p:ph type="dt" sz="half" idx="10"/>
          </p:nvPr>
        </p:nvSpPr>
        <p:spPr/>
        <p:txBody>
          <a:bodyPr/>
          <a:lstStyle/>
          <a:p>
            <a:fld id="{20BA82B9-44A3-4FD7-8A47-5C8DCA15FC33}" type="datetimeFigureOut">
              <a:rPr lang="en-IN" smtClean="0"/>
              <a:t>19-09-2022</a:t>
            </a:fld>
            <a:endParaRPr lang="en-IN"/>
          </a:p>
        </p:txBody>
      </p:sp>
      <p:sp>
        <p:nvSpPr>
          <p:cNvPr id="6" name="Footer Placeholder 5">
            <a:extLst>
              <a:ext uri="{FF2B5EF4-FFF2-40B4-BE49-F238E27FC236}">
                <a16:creationId xmlns:a16="http://schemas.microsoft.com/office/drawing/2014/main" id="{A6598E44-8D17-0B3A-30A7-517812FE2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39D31F-6BE8-3BD9-0435-2B1AF0199D3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424846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3A956-8903-0178-F9DC-AA93E364F4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E9D72B-D395-0872-33F6-D92B551F1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CCA741-3168-E30E-AA83-871F0DBAA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A82B9-44A3-4FD7-8A47-5C8DCA15FC33}" type="datetimeFigureOut">
              <a:rPr lang="en-IN" smtClean="0"/>
              <a:t>19-09-2022</a:t>
            </a:fld>
            <a:endParaRPr lang="en-IN"/>
          </a:p>
        </p:txBody>
      </p:sp>
      <p:sp>
        <p:nvSpPr>
          <p:cNvPr id="5" name="Footer Placeholder 4">
            <a:extLst>
              <a:ext uri="{FF2B5EF4-FFF2-40B4-BE49-F238E27FC236}">
                <a16:creationId xmlns:a16="http://schemas.microsoft.com/office/drawing/2014/main" id="{67E2FCD9-76C3-999D-0C51-2546577D1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59F1FC-A16E-85FC-70D2-49742E6A3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AF68B-9390-4315-87F4-DCEA8338A70B}" type="slidenum">
              <a:rPr lang="en-IN" smtClean="0"/>
              <a:t>‹#›</a:t>
            </a:fld>
            <a:endParaRPr lang="en-IN"/>
          </a:p>
        </p:txBody>
      </p:sp>
    </p:spTree>
    <p:extLst>
      <p:ext uri="{BB962C8B-B14F-4D97-AF65-F5344CB8AC3E}">
        <p14:creationId xmlns:p14="http://schemas.microsoft.com/office/powerpoint/2010/main" val="798286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E307-C470-1354-6C63-3DB92D19EC94}"/>
              </a:ext>
            </a:extLst>
          </p:cNvPr>
          <p:cNvSpPr>
            <a:spLocks noGrp="1"/>
          </p:cNvSpPr>
          <p:nvPr>
            <p:ph type="ctrTitle"/>
          </p:nvPr>
        </p:nvSpPr>
        <p:spPr/>
        <p:txBody>
          <a:bodyPr/>
          <a:lstStyle/>
          <a:p>
            <a:r>
              <a:rPr lang="en-IN" dirty="0"/>
              <a:t>Fundamentals of Computer Networks and Management</a:t>
            </a:r>
          </a:p>
        </p:txBody>
      </p:sp>
      <p:sp>
        <p:nvSpPr>
          <p:cNvPr id="3" name="Subtitle 2">
            <a:extLst>
              <a:ext uri="{FF2B5EF4-FFF2-40B4-BE49-F238E27FC236}">
                <a16:creationId xmlns:a16="http://schemas.microsoft.com/office/drawing/2014/main" id="{A882A73C-D341-F717-02CC-D10AD0725414}"/>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318173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2387-CA39-72CF-B67B-2BA3AA5A7445}"/>
              </a:ext>
            </a:extLst>
          </p:cNvPr>
          <p:cNvSpPr>
            <a:spLocks noGrp="1"/>
          </p:cNvSpPr>
          <p:nvPr>
            <p:ph type="title"/>
          </p:nvPr>
        </p:nvSpPr>
        <p:spPr/>
        <p:txBody>
          <a:bodyPr/>
          <a:lstStyle/>
          <a:p>
            <a:r>
              <a:rPr lang="en-IN" dirty="0"/>
              <a:t>Unicast versus Broadcast</a:t>
            </a:r>
          </a:p>
        </p:txBody>
      </p:sp>
      <p:sp>
        <p:nvSpPr>
          <p:cNvPr id="3" name="Content Placeholder 2">
            <a:extLst>
              <a:ext uri="{FF2B5EF4-FFF2-40B4-BE49-F238E27FC236}">
                <a16:creationId xmlns:a16="http://schemas.microsoft.com/office/drawing/2014/main" id="{AFC651F1-CE12-FB72-4DAC-58701755D12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A4ED14-A060-3EF3-45B9-E853F70016E6}"/>
              </a:ext>
            </a:extLst>
          </p:cNvPr>
          <p:cNvPicPr>
            <a:picLocks noChangeAspect="1"/>
          </p:cNvPicPr>
          <p:nvPr/>
        </p:nvPicPr>
        <p:blipFill>
          <a:blip r:embed="rId2"/>
          <a:stretch>
            <a:fillRect/>
          </a:stretch>
        </p:blipFill>
        <p:spPr>
          <a:xfrm>
            <a:off x="1631427" y="1983345"/>
            <a:ext cx="8118748" cy="4155664"/>
          </a:xfrm>
          <a:prstGeom prst="rect">
            <a:avLst/>
          </a:prstGeom>
        </p:spPr>
      </p:pic>
    </p:spTree>
    <p:extLst>
      <p:ext uri="{BB962C8B-B14F-4D97-AF65-F5344CB8AC3E}">
        <p14:creationId xmlns:p14="http://schemas.microsoft.com/office/powerpoint/2010/main" val="31897233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47B3-7657-3C8A-720B-7879B0F30BC4}"/>
              </a:ext>
            </a:extLst>
          </p:cNvPr>
          <p:cNvSpPr>
            <a:spLocks noGrp="1"/>
          </p:cNvSpPr>
          <p:nvPr>
            <p:ph type="title"/>
          </p:nvPr>
        </p:nvSpPr>
        <p:spPr/>
        <p:txBody>
          <a:bodyPr/>
          <a:lstStyle/>
          <a:p>
            <a:r>
              <a:rPr lang="en-IN" dirty="0"/>
              <a:t>The Session Layer</a:t>
            </a:r>
          </a:p>
        </p:txBody>
      </p:sp>
      <p:sp>
        <p:nvSpPr>
          <p:cNvPr id="3" name="Content Placeholder 2">
            <a:extLst>
              <a:ext uri="{FF2B5EF4-FFF2-40B4-BE49-F238E27FC236}">
                <a16:creationId xmlns:a16="http://schemas.microsoft.com/office/drawing/2014/main" id="{1905AAA9-0EBE-28B3-A41F-2C8C843ACCA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C9BF2A-2811-2191-1569-E642EF56C444}"/>
              </a:ext>
            </a:extLst>
          </p:cNvPr>
          <p:cNvPicPr>
            <a:picLocks noChangeAspect="1"/>
          </p:cNvPicPr>
          <p:nvPr/>
        </p:nvPicPr>
        <p:blipFill>
          <a:blip r:embed="rId2"/>
          <a:stretch>
            <a:fillRect/>
          </a:stretch>
        </p:blipFill>
        <p:spPr>
          <a:xfrm>
            <a:off x="1748293" y="1837806"/>
            <a:ext cx="9008750" cy="4339157"/>
          </a:xfrm>
          <a:prstGeom prst="rect">
            <a:avLst/>
          </a:prstGeom>
        </p:spPr>
      </p:pic>
    </p:spTree>
    <p:extLst>
      <p:ext uri="{BB962C8B-B14F-4D97-AF65-F5344CB8AC3E}">
        <p14:creationId xmlns:p14="http://schemas.microsoft.com/office/powerpoint/2010/main" val="17481543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20F1-9804-8D9A-89A8-08DF5D236467}"/>
              </a:ext>
            </a:extLst>
          </p:cNvPr>
          <p:cNvSpPr>
            <a:spLocks noGrp="1"/>
          </p:cNvSpPr>
          <p:nvPr>
            <p:ph type="title"/>
          </p:nvPr>
        </p:nvSpPr>
        <p:spPr/>
        <p:txBody>
          <a:bodyPr/>
          <a:lstStyle/>
          <a:p>
            <a:r>
              <a:rPr lang="en-IN" dirty="0"/>
              <a:t>Session Layer</a:t>
            </a:r>
          </a:p>
        </p:txBody>
      </p:sp>
      <p:sp>
        <p:nvSpPr>
          <p:cNvPr id="3" name="Content Placeholder 2">
            <a:extLst>
              <a:ext uri="{FF2B5EF4-FFF2-40B4-BE49-F238E27FC236}">
                <a16:creationId xmlns:a16="http://schemas.microsoft.com/office/drawing/2014/main" id="{806AA3A2-48F2-0151-A05E-3E66360E5F62}"/>
              </a:ext>
            </a:extLst>
          </p:cNvPr>
          <p:cNvSpPr>
            <a:spLocks noGrp="1"/>
          </p:cNvSpPr>
          <p:nvPr>
            <p:ph idx="1"/>
          </p:nvPr>
        </p:nvSpPr>
        <p:spPr/>
        <p:txBody>
          <a:bodyPr/>
          <a:lstStyle/>
          <a:p>
            <a:pPr>
              <a:spcBef>
                <a:spcPts val="800"/>
              </a:spcBef>
              <a:buClr>
                <a:srgbClr val="3333CC"/>
              </a:buClr>
              <a:buSzPct val="60000"/>
            </a:pPr>
            <a:r>
              <a:rPr lang="en-US" altLang="en-US" sz="2800" dirty="0">
                <a:solidFill>
                  <a:srgbClr val="000000"/>
                </a:solidFill>
              </a:rPr>
              <a:t>Dialog control: Allows two systems to enter into a dialog (half-duplex or full-duplex)</a:t>
            </a:r>
          </a:p>
          <a:p>
            <a:pPr>
              <a:spcBef>
                <a:spcPts val="800"/>
              </a:spcBef>
              <a:buClr>
                <a:srgbClr val="3333CC"/>
              </a:buClr>
              <a:buSzPct val="60000"/>
            </a:pPr>
            <a:r>
              <a:rPr lang="en-US" altLang="en-US" sz="2800" dirty="0">
                <a:solidFill>
                  <a:srgbClr val="000000"/>
                </a:solidFill>
              </a:rPr>
              <a:t>Synchronization: Adds checkpoints to allow restart from the last checkpoint, instead of having to send the whole data once again from scratch</a:t>
            </a:r>
            <a:endParaRPr lang="en-IN" dirty="0"/>
          </a:p>
        </p:txBody>
      </p:sp>
    </p:spTree>
    <p:extLst>
      <p:ext uri="{BB962C8B-B14F-4D97-AF65-F5344CB8AC3E}">
        <p14:creationId xmlns:p14="http://schemas.microsoft.com/office/powerpoint/2010/main" val="2868924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DFCF-A9B8-F882-8397-F1CDC02FB936}"/>
              </a:ext>
            </a:extLst>
          </p:cNvPr>
          <p:cNvSpPr>
            <a:spLocks noGrp="1"/>
          </p:cNvSpPr>
          <p:nvPr>
            <p:ph type="title"/>
          </p:nvPr>
        </p:nvSpPr>
        <p:spPr/>
        <p:txBody>
          <a:bodyPr/>
          <a:lstStyle/>
          <a:p>
            <a:r>
              <a:rPr lang="en-IN" dirty="0"/>
              <a:t>The Presentation Layer</a:t>
            </a:r>
          </a:p>
        </p:txBody>
      </p:sp>
      <p:sp>
        <p:nvSpPr>
          <p:cNvPr id="3" name="Content Placeholder 2">
            <a:extLst>
              <a:ext uri="{FF2B5EF4-FFF2-40B4-BE49-F238E27FC236}">
                <a16:creationId xmlns:a16="http://schemas.microsoft.com/office/drawing/2014/main" id="{67F7E92E-D0D3-DC69-BB9F-DEC761AFEB1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83DEBFE-1118-3768-DB57-A8CB3A1A6413}"/>
              </a:ext>
            </a:extLst>
          </p:cNvPr>
          <p:cNvPicPr>
            <a:picLocks noChangeAspect="1"/>
          </p:cNvPicPr>
          <p:nvPr/>
        </p:nvPicPr>
        <p:blipFill>
          <a:blip r:embed="rId2"/>
          <a:stretch>
            <a:fillRect/>
          </a:stretch>
        </p:blipFill>
        <p:spPr>
          <a:xfrm>
            <a:off x="1283110" y="1965423"/>
            <a:ext cx="9625779" cy="4071741"/>
          </a:xfrm>
          <a:prstGeom prst="rect">
            <a:avLst/>
          </a:prstGeom>
        </p:spPr>
      </p:pic>
    </p:spTree>
    <p:extLst>
      <p:ext uri="{BB962C8B-B14F-4D97-AF65-F5344CB8AC3E}">
        <p14:creationId xmlns:p14="http://schemas.microsoft.com/office/powerpoint/2010/main" val="506101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E673-B13B-9DCC-0B27-2EC81116E67F}"/>
              </a:ext>
            </a:extLst>
          </p:cNvPr>
          <p:cNvSpPr>
            <a:spLocks noGrp="1"/>
          </p:cNvSpPr>
          <p:nvPr>
            <p:ph type="title"/>
          </p:nvPr>
        </p:nvSpPr>
        <p:spPr/>
        <p:txBody>
          <a:bodyPr/>
          <a:lstStyle/>
          <a:p>
            <a:r>
              <a:rPr lang="en-IN" dirty="0"/>
              <a:t>Presentation Layer</a:t>
            </a:r>
          </a:p>
        </p:txBody>
      </p:sp>
      <p:sp>
        <p:nvSpPr>
          <p:cNvPr id="3" name="Content Placeholder 2">
            <a:extLst>
              <a:ext uri="{FF2B5EF4-FFF2-40B4-BE49-F238E27FC236}">
                <a16:creationId xmlns:a16="http://schemas.microsoft.com/office/drawing/2014/main" id="{39A4C3A1-F4BA-8362-346B-D80561D430A6}"/>
              </a:ext>
            </a:extLst>
          </p:cNvPr>
          <p:cNvSpPr>
            <a:spLocks noGrp="1"/>
          </p:cNvSpPr>
          <p:nvPr>
            <p:ph idx="1"/>
          </p:nvPr>
        </p:nvSpPr>
        <p:spPr/>
        <p:txBody>
          <a:bodyPr/>
          <a:lstStyle/>
          <a:p>
            <a:pPr>
              <a:spcBef>
                <a:spcPts val="800"/>
              </a:spcBef>
              <a:buClr>
                <a:srgbClr val="3333CC"/>
              </a:buClr>
              <a:buSzPct val="60000"/>
            </a:pPr>
            <a:r>
              <a:rPr lang="en-US" altLang="en-US" sz="2800" dirty="0">
                <a:solidFill>
                  <a:srgbClr val="000000"/>
                </a:solidFill>
              </a:rPr>
              <a:t>Translation: Use of a common format to take care of differences (</a:t>
            </a:r>
            <a:r>
              <a:rPr lang="en-US" altLang="en-US" sz="2800" b="1" dirty="0">
                <a:solidFill>
                  <a:srgbClr val="000000"/>
                </a:solidFill>
              </a:rPr>
              <a:t>encoding</a:t>
            </a:r>
            <a:r>
              <a:rPr lang="en-US" altLang="en-US" sz="2800" dirty="0">
                <a:solidFill>
                  <a:srgbClr val="000000"/>
                </a:solidFill>
              </a:rPr>
              <a:t>, number representation </a:t>
            </a:r>
            <a:r>
              <a:rPr lang="en-US" altLang="en-US" sz="2800" dirty="0" err="1">
                <a:solidFill>
                  <a:srgbClr val="000000"/>
                </a:solidFill>
              </a:rPr>
              <a:t>etc</a:t>
            </a:r>
            <a:r>
              <a:rPr lang="en-US" altLang="en-US" sz="2800" dirty="0">
                <a:solidFill>
                  <a:srgbClr val="000000"/>
                </a:solidFill>
              </a:rPr>
              <a:t>)</a:t>
            </a:r>
          </a:p>
          <a:p>
            <a:pPr>
              <a:spcBef>
                <a:spcPts val="800"/>
              </a:spcBef>
              <a:buClr>
                <a:srgbClr val="3333CC"/>
              </a:buClr>
              <a:buSzPct val="60000"/>
            </a:pPr>
            <a:r>
              <a:rPr lang="en-US" altLang="en-US" sz="2800" b="1" dirty="0">
                <a:solidFill>
                  <a:srgbClr val="000000"/>
                </a:solidFill>
              </a:rPr>
              <a:t>Encryption</a:t>
            </a:r>
            <a:r>
              <a:rPr lang="en-US" altLang="en-US" sz="2800" dirty="0">
                <a:solidFill>
                  <a:srgbClr val="000000"/>
                </a:solidFill>
              </a:rPr>
              <a:t>: To achieve confidentiality or privacy</a:t>
            </a:r>
          </a:p>
          <a:p>
            <a:pPr>
              <a:spcBef>
                <a:spcPts val="800"/>
              </a:spcBef>
              <a:buClr>
                <a:srgbClr val="3333CC"/>
              </a:buClr>
              <a:buSzPct val="60000"/>
            </a:pPr>
            <a:r>
              <a:rPr lang="en-US" altLang="en-US" sz="2800" b="1" dirty="0">
                <a:solidFill>
                  <a:srgbClr val="000000"/>
                </a:solidFill>
              </a:rPr>
              <a:t>Compression</a:t>
            </a:r>
            <a:r>
              <a:rPr lang="en-US" altLang="en-US" sz="2800" dirty="0">
                <a:solidFill>
                  <a:srgbClr val="000000"/>
                </a:solidFill>
              </a:rPr>
              <a:t>: Reduces the number of bits needed to be transmitted</a:t>
            </a:r>
            <a:endParaRPr lang="en-IN" dirty="0"/>
          </a:p>
        </p:txBody>
      </p:sp>
    </p:spTree>
    <p:extLst>
      <p:ext uri="{BB962C8B-B14F-4D97-AF65-F5344CB8AC3E}">
        <p14:creationId xmlns:p14="http://schemas.microsoft.com/office/powerpoint/2010/main" val="38528588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501C-FBE5-43B1-CBD1-4BD5D4D83D7E}"/>
              </a:ext>
            </a:extLst>
          </p:cNvPr>
          <p:cNvSpPr>
            <a:spLocks noGrp="1"/>
          </p:cNvSpPr>
          <p:nvPr>
            <p:ph type="title"/>
          </p:nvPr>
        </p:nvSpPr>
        <p:spPr/>
        <p:txBody>
          <a:bodyPr/>
          <a:lstStyle/>
          <a:p>
            <a:r>
              <a:rPr lang="en-IN" dirty="0"/>
              <a:t>The Application Layer</a:t>
            </a:r>
          </a:p>
        </p:txBody>
      </p:sp>
      <p:sp>
        <p:nvSpPr>
          <p:cNvPr id="3" name="Content Placeholder 2">
            <a:extLst>
              <a:ext uri="{FF2B5EF4-FFF2-40B4-BE49-F238E27FC236}">
                <a16:creationId xmlns:a16="http://schemas.microsoft.com/office/drawing/2014/main" id="{07E3D9CC-9CF3-05CF-8007-C1D5D67EEC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60BD88-1B0F-DD6E-9C0F-A30C1841E73E}"/>
              </a:ext>
            </a:extLst>
          </p:cNvPr>
          <p:cNvPicPr>
            <a:picLocks noChangeAspect="1"/>
          </p:cNvPicPr>
          <p:nvPr/>
        </p:nvPicPr>
        <p:blipFill>
          <a:blip r:embed="rId2"/>
          <a:stretch>
            <a:fillRect/>
          </a:stretch>
        </p:blipFill>
        <p:spPr>
          <a:xfrm>
            <a:off x="1378422" y="1441681"/>
            <a:ext cx="9234781" cy="4858066"/>
          </a:xfrm>
          <a:prstGeom prst="rect">
            <a:avLst/>
          </a:prstGeom>
        </p:spPr>
      </p:pic>
    </p:spTree>
    <p:extLst>
      <p:ext uri="{BB962C8B-B14F-4D97-AF65-F5344CB8AC3E}">
        <p14:creationId xmlns:p14="http://schemas.microsoft.com/office/powerpoint/2010/main" val="22173032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DD3E-2EB6-AEDE-CA38-8C8C2C3605DB}"/>
              </a:ext>
            </a:extLst>
          </p:cNvPr>
          <p:cNvSpPr>
            <a:spLocks noGrp="1"/>
          </p:cNvSpPr>
          <p:nvPr>
            <p:ph type="title"/>
          </p:nvPr>
        </p:nvSpPr>
        <p:spPr/>
        <p:txBody>
          <a:bodyPr/>
          <a:lstStyle/>
          <a:p>
            <a:r>
              <a:rPr lang="en-IN" dirty="0"/>
              <a:t>Application Layer</a:t>
            </a:r>
          </a:p>
        </p:txBody>
      </p:sp>
      <p:sp>
        <p:nvSpPr>
          <p:cNvPr id="3" name="Content Placeholder 2">
            <a:extLst>
              <a:ext uri="{FF2B5EF4-FFF2-40B4-BE49-F238E27FC236}">
                <a16:creationId xmlns:a16="http://schemas.microsoft.com/office/drawing/2014/main" id="{EE9E81BE-E01B-71AF-0EDF-D270FDBCDFF7}"/>
              </a:ext>
            </a:extLst>
          </p:cNvPr>
          <p:cNvSpPr>
            <a:spLocks noGrp="1"/>
          </p:cNvSpPr>
          <p:nvPr>
            <p:ph idx="1"/>
          </p:nvPr>
        </p:nvSpPr>
        <p:spPr/>
        <p:txBody>
          <a:bodyPr/>
          <a:lstStyle/>
          <a:p>
            <a:pPr>
              <a:lnSpc>
                <a:spcPct val="80000"/>
              </a:lnSpc>
              <a:spcBef>
                <a:spcPts val="700"/>
              </a:spcBef>
              <a:buClr>
                <a:srgbClr val="3333CC"/>
              </a:buClr>
              <a:buSzPct val="60000"/>
            </a:pPr>
            <a:r>
              <a:rPr lang="en-US" altLang="en-US" sz="2800" dirty="0">
                <a:solidFill>
                  <a:srgbClr val="000000"/>
                </a:solidFill>
              </a:rPr>
              <a:t>Provides an “application view” to a network (e.g. email, file transmission) </a:t>
            </a:r>
          </a:p>
          <a:p>
            <a:pPr>
              <a:lnSpc>
                <a:spcPct val="80000"/>
              </a:lnSpc>
              <a:spcBef>
                <a:spcPts val="700"/>
              </a:spcBef>
              <a:buClr>
                <a:srgbClr val="3333CC"/>
              </a:buClr>
              <a:buSzPct val="60000"/>
            </a:pPr>
            <a:r>
              <a:rPr lang="en-US" altLang="en-US" sz="2800" dirty="0">
                <a:solidFill>
                  <a:srgbClr val="000000"/>
                </a:solidFill>
              </a:rPr>
              <a:t>Network virtual terminal: Allows a host to connect to a remote computer, as if this is a local connection</a:t>
            </a:r>
          </a:p>
          <a:p>
            <a:pPr lvl="1">
              <a:lnSpc>
                <a:spcPct val="80000"/>
              </a:lnSpc>
              <a:spcBef>
                <a:spcPts val="600"/>
              </a:spcBef>
              <a:buClr>
                <a:srgbClr val="FF0000"/>
              </a:buClr>
              <a:buSzPct val="55000"/>
            </a:pPr>
            <a:r>
              <a:rPr lang="en-US" altLang="en-US" sz="2400" dirty="0">
                <a:solidFill>
                  <a:srgbClr val="000000"/>
                </a:solidFill>
              </a:rPr>
              <a:t>Creation of software emulation of a terminal at the remote computer</a:t>
            </a:r>
          </a:p>
          <a:p>
            <a:pPr>
              <a:lnSpc>
                <a:spcPct val="80000"/>
              </a:lnSpc>
              <a:spcBef>
                <a:spcPts val="700"/>
              </a:spcBef>
              <a:buClr>
                <a:srgbClr val="3333CC"/>
              </a:buClr>
              <a:buSzPct val="60000"/>
            </a:pPr>
            <a:r>
              <a:rPr lang="en-US" altLang="en-US" sz="2800" dirty="0">
                <a:solidFill>
                  <a:srgbClr val="000000"/>
                </a:solidFill>
              </a:rPr>
              <a:t>File transfer, access, and management</a:t>
            </a:r>
          </a:p>
          <a:p>
            <a:pPr>
              <a:lnSpc>
                <a:spcPct val="80000"/>
              </a:lnSpc>
              <a:spcBef>
                <a:spcPts val="700"/>
              </a:spcBef>
              <a:buClr>
                <a:srgbClr val="3333CC"/>
              </a:buClr>
              <a:buSzPct val="60000"/>
            </a:pPr>
            <a:r>
              <a:rPr lang="en-US" altLang="en-US" sz="2800" dirty="0">
                <a:solidFill>
                  <a:srgbClr val="000000"/>
                </a:solidFill>
              </a:rPr>
              <a:t>Mail services</a:t>
            </a:r>
          </a:p>
          <a:p>
            <a:pPr>
              <a:lnSpc>
                <a:spcPct val="80000"/>
              </a:lnSpc>
              <a:spcBef>
                <a:spcPts val="700"/>
              </a:spcBef>
              <a:buClr>
                <a:srgbClr val="3333CC"/>
              </a:buClr>
              <a:buSzPct val="60000"/>
            </a:pPr>
            <a:r>
              <a:rPr lang="en-US" altLang="en-US" sz="2800" dirty="0">
                <a:solidFill>
                  <a:srgbClr val="000000"/>
                </a:solidFill>
              </a:rPr>
              <a:t>Directory services</a:t>
            </a:r>
          </a:p>
        </p:txBody>
      </p:sp>
    </p:spTree>
    <p:extLst>
      <p:ext uri="{BB962C8B-B14F-4D97-AF65-F5344CB8AC3E}">
        <p14:creationId xmlns:p14="http://schemas.microsoft.com/office/powerpoint/2010/main" val="1399370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3CAC3-1FF0-AF4F-F25C-79278E836E90}"/>
              </a:ext>
            </a:extLst>
          </p:cNvPr>
          <p:cNvSpPr>
            <a:spLocks noGrp="1"/>
          </p:cNvSpPr>
          <p:nvPr>
            <p:ph type="title"/>
          </p:nvPr>
        </p:nvSpPr>
        <p:spPr/>
        <p:txBody>
          <a:bodyPr/>
          <a:lstStyle/>
          <a:p>
            <a:r>
              <a:rPr lang="en-IN" dirty="0"/>
              <a:t>OSI Layer </a:t>
            </a:r>
            <a:r>
              <a:rPr lang="en-IN" dirty="0" err="1"/>
              <a:t>Summay</a:t>
            </a:r>
            <a:endParaRPr lang="en-IN" dirty="0"/>
          </a:p>
        </p:txBody>
      </p:sp>
      <p:sp>
        <p:nvSpPr>
          <p:cNvPr id="3" name="Content Placeholder 2">
            <a:extLst>
              <a:ext uri="{FF2B5EF4-FFF2-40B4-BE49-F238E27FC236}">
                <a16:creationId xmlns:a16="http://schemas.microsoft.com/office/drawing/2014/main" id="{D16F9138-1232-9D15-17DF-AA8CBA6D747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CF133F9-FC86-6CF3-2055-33D875A70D14}"/>
              </a:ext>
            </a:extLst>
          </p:cNvPr>
          <p:cNvPicPr>
            <a:picLocks noChangeAspect="1"/>
          </p:cNvPicPr>
          <p:nvPr/>
        </p:nvPicPr>
        <p:blipFill>
          <a:blip r:embed="rId2"/>
          <a:stretch>
            <a:fillRect/>
          </a:stretch>
        </p:blipFill>
        <p:spPr>
          <a:xfrm>
            <a:off x="1370162" y="1870592"/>
            <a:ext cx="9451676" cy="4622283"/>
          </a:xfrm>
          <a:prstGeom prst="rect">
            <a:avLst/>
          </a:prstGeom>
        </p:spPr>
      </p:pic>
    </p:spTree>
    <p:extLst>
      <p:ext uri="{BB962C8B-B14F-4D97-AF65-F5344CB8AC3E}">
        <p14:creationId xmlns:p14="http://schemas.microsoft.com/office/powerpoint/2010/main" val="13612589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A6CBB-DAB7-95AA-E6E4-08A5D945729B}"/>
              </a:ext>
            </a:extLst>
          </p:cNvPr>
          <p:cNvSpPr>
            <a:spLocks noGrp="1"/>
          </p:cNvSpPr>
          <p:nvPr>
            <p:ph type="title"/>
          </p:nvPr>
        </p:nvSpPr>
        <p:spPr/>
        <p:txBody>
          <a:bodyPr/>
          <a:lstStyle/>
          <a:p>
            <a:r>
              <a:rPr lang="en-IN" dirty="0"/>
              <a:t>TCP/IP</a:t>
            </a:r>
          </a:p>
        </p:txBody>
      </p:sp>
      <p:sp>
        <p:nvSpPr>
          <p:cNvPr id="5" name="Text Placeholder 4">
            <a:extLst>
              <a:ext uri="{FF2B5EF4-FFF2-40B4-BE49-F238E27FC236}">
                <a16:creationId xmlns:a16="http://schemas.microsoft.com/office/drawing/2014/main" id="{BC07FE2F-7D46-1077-D5D8-FA0C828E56B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80469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D95C-72C9-2FAE-6A3F-9F55B20938AE}"/>
              </a:ext>
            </a:extLst>
          </p:cNvPr>
          <p:cNvSpPr>
            <a:spLocks noGrp="1"/>
          </p:cNvSpPr>
          <p:nvPr>
            <p:ph type="title"/>
          </p:nvPr>
        </p:nvSpPr>
        <p:spPr/>
        <p:txBody>
          <a:bodyPr/>
          <a:lstStyle/>
          <a:p>
            <a:r>
              <a:rPr lang="en-IN" dirty="0"/>
              <a:t>Basics of TCP/IP</a:t>
            </a:r>
          </a:p>
        </p:txBody>
      </p:sp>
      <p:sp>
        <p:nvSpPr>
          <p:cNvPr id="3" name="Content Placeholder 2">
            <a:extLst>
              <a:ext uri="{FF2B5EF4-FFF2-40B4-BE49-F238E27FC236}">
                <a16:creationId xmlns:a16="http://schemas.microsoft.com/office/drawing/2014/main" id="{6A003D35-1BC8-247F-3FA9-DBA33D5D2561}"/>
              </a:ext>
            </a:extLst>
          </p:cNvPr>
          <p:cNvSpPr>
            <a:spLocks noGrp="1"/>
          </p:cNvSpPr>
          <p:nvPr>
            <p:ph idx="1"/>
          </p:nvPr>
        </p:nvSpPr>
        <p:spPr/>
        <p:txBody>
          <a:bodyPr/>
          <a:lstStyle/>
          <a:p>
            <a:r>
              <a:rPr lang="en-US" dirty="0"/>
              <a:t>The </a:t>
            </a:r>
            <a:r>
              <a:rPr lang="en-US" b="1" dirty="0"/>
              <a:t>TCP/IP </a:t>
            </a:r>
            <a:r>
              <a:rPr lang="en-US" dirty="0"/>
              <a:t>protocol suite was developed prior to the OSI model</a:t>
            </a:r>
          </a:p>
          <a:p>
            <a:r>
              <a:rPr lang="en-US" dirty="0"/>
              <a:t>Therefore, the layers in the TCP/IP protocol suite do not match exactly with those in the OSI model</a:t>
            </a:r>
          </a:p>
          <a:p>
            <a:r>
              <a:rPr lang="en-US" dirty="0"/>
              <a:t>The original TCP/IP protocol suite was defined as four software layers built upon the hardware</a:t>
            </a:r>
          </a:p>
          <a:p>
            <a:r>
              <a:rPr lang="en-US" dirty="0"/>
              <a:t>Today, however, TCP/IP is thought of as a five-layer model with the layers named similarly to the ones in the OSI model</a:t>
            </a:r>
          </a:p>
          <a:p>
            <a:endParaRPr lang="en-IN" dirty="0"/>
          </a:p>
        </p:txBody>
      </p:sp>
    </p:spTree>
    <p:extLst>
      <p:ext uri="{BB962C8B-B14F-4D97-AF65-F5344CB8AC3E}">
        <p14:creationId xmlns:p14="http://schemas.microsoft.com/office/powerpoint/2010/main" val="31150197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5D70-F52E-F2A8-7382-BC48CDA4B2D8}"/>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595E46BA-89FA-5F37-2F62-6EDAF4C847EF}"/>
              </a:ext>
            </a:extLst>
          </p:cNvPr>
          <p:cNvSpPr>
            <a:spLocks noGrp="1"/>
          </p:cNvSpPr>
          <p:nvPr>
            <p:ph idx="1"/>
          </p:nvPr>
        </p:nvSpPr>
        <p:spPr/>
        <p:txBody>
          <a:bodyPr/>
          <a:lstStyle/>
          <a:p>
            <a:r>
              <a:rPr lang="en-US" dirty="0"/>
              <a:t>When we compare the two models, we find that two layers, session and presentation, are missing from the TCP/IP protocol suite</a:t>
            </a:r>
          </a:p>
          <a:p>
            <a:r>
              <a:rPr lang="en-US" dirty="0"/>
              <a:t>These two layers were not added to the TCP/IP protocol suite after the publication of the OSI model</a:t>
            </a:r>
          </a:p>
          <a:p>
            <a:r>
              <a:rPr lang="en-US" dirty="0"/>
              <a:t>The application layer in the suite is usually considered to be the combination of three layers in the OSI model</a:t>
            </a:r>
          </a:p>
          <a:p>
            <a:r>
              <a:rPr lang="en-US" dirty="0"/>
              <a:t>See diagram on the next slide</a:t>
            </a:r>
          </a:p>
          <a:p>
            <a:endParaRPr lang="en-IN" dirty="0"/>
          </a:p>
        </p:txBody>
      </p:sp>
    </p:spTree>
    <p:extLst>
      <p:ext uri="{BB962C8B-B14F-4D97-AF65-F5344CB8AC3E}">
        <p14:creationId xmlns:p14="http://schemas.microsoft.com/office/powerpoint/2010/main" val="251710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146A-C9A9-6AD7-A075-4951587838AE}"/>
              </a:ext>
            </a:extLst>
          </p:cNvPr>
          <p:cNvSpPr>
            <a:spLocks noGrp="1"/>
          </p:cNvSpPr>
          <p:nvPr>
            <p:ph type="title"/>
          </p:nvPr>
        </p:nvSpPr>
        <p:spPr/>
        <p:txBody>
          <a:bodyPr/>
          <a:lstStyle/>
          <a:p>
            <a:r>
              <a:rPr lang="en-IN" dirty="0"/>
              <a:t>Scale and Network Types</a:t>
            </a:r>
          </a:p>
        </p:txBody>
      </p:sp>
      <p:sp>
        <p:nvSpPr>
          <p:cNvPr id="3" name="Content Placeholder 2">
            <a:extLst>
              <a:ext uri="{FF2B5EF4-FFF2-40B4-BE49-F238E27FC236}">
                <a16:creationId xmlns:a16="http://schemas.microsoft.com/office/drawing/2014/main" id="{12858938-4C3C-A1C2-7DD1-A8B05ABA7F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8B4FA0-482E-E8C8-F0DE-DEB3AFEC5888}"/>
              </a:ext>
            </a:extLst>
          </p:cNvPr>
          <p:cNvPicPr>
            <a:picLocks noChangeAspect="1"/>
          </p:cNvPicPr>
          <p:nvPr/>
        </p:nvPicPr>
        <p:blipFill>
          <a:blip r:embed="rId2"/>
          <a:stretch>
            <a:fillRect/>
          </a:stretch>
        </p:blipFill>
        <p:spPr>
          <a:xfrm>
            <a:off x="2054237" y="2044490"/>
            <a:ext cx="5990428" cy="3913607"/>
          </a:xfrm>
          <a:prstGeom prst="rect">
            <a:avLst/>
          </a:prstGeom>
        </p:spPr>
      </p:pic>
    </p:spTree>
    <p:extLst>
      <p:ext uri="{BB962C8B-B14F-4D97-AF65-F5344CB8AC3E}">
        <p14:creationId xmlns:p14="http://schemas.microsoft.com/office/powerpoint/2010/main" val="12620747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1354-BD1C-B43B-5F93-ECF6087C177D}"/>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47C4106E-741B-06DE-5A09-06FF656D5DA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3A98C06-FAF2-8BC4-3106-B6F0415696E4}"/>
              </a:ext>
            </a:extLst>
          </p:cNvPr>
          <p:cNvPicPr>
            <a:picLocks noChangeAspect="1"/>
          </p:cNvPicPr>
          <p:nvPr/>
        </p:nvPicPr>
        <p:blipFill>
          <a:blip r:embed="rId2"/>
          <a:stretch>
            <a:fillRect/>
          </a:stretch>
        </p:blipFill>
        <p:spPr>
          <a:xfrm>
            <a:off x="2044905" y="1825625"/>
            <a:ext cx="7684721" cy="4520425"/>
          </a:xfrm>
          <a:prstGeom prst="rect">
            <a:avLst/>
          </a:prstGeom>
        </p:spPr>
      </p:pic>
    </p:spTree>
    <p:extLst>
      <p:ext uri="{BB962C8B-B14F-4D97-AF65-F5344CB8AC3E}">
        <p14:creationId xmlns:p14="http://schemas.microsoft.com/office/powerpoint/2010/main" val="23790975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ABFD-6FD8-FDCF-D9D2-F47EDF3CF65B}"/>
              </a:ext>
            </a:extLst>
          </p:cNvPr>
          <p:cNvSpPr>
            <a:spLocks noGrp="1"/>
          </p:cNvSpPr>
          <p:nvPr>
            <p:ph type="title"/>
          </p:nvPr>
        </p:nvSpPr>
        <p:spPr/>
        <p:txBody>
          <a:bodyPr/>
          <a:lstStyle/>
          <a:p>
            <a:r>
              <a:rPr lang="en-IN" dirty="0"/>
              <a:t>Physical Layer</a:t>
            </a:r>
          </a:p>
        </p:txBody>
      </p:sp>
      <p:sp>
        <p:nvSpPr>
          <p:cNvPr id="3" name="Content Placeholder 2">
            <a:extLst>
              <a:ext uri="{FF2B5EF4-FFF2-40B4-BE49-F238E27FC236}">
                <a16:creationId xmlns:a16="http://schemas.microsoft.com/office/drawing/2014/main" id="{6732DAC6-0E4A-3070-8146-75F597B18F11}"/>
              </a:ext>
            </a:extLst>
          </p:cNvPr>
          <p:cNvSpPr>
            <a:spLocks noGrp="1"/>
          </p:cNvSpPr>
          <p:nvPr>
            <p:ph idx="1"/>
          </p:nvPr>
        </p:nvSpPr>
        <p:spPr/>
        <p:txBody>
          <a:bodyPr/>
          <a:lstStyle/>
          <a:p>
            <a:r>
              <a:rPr lang="en-US" dirty="0"/>
              <a:t>TCP/IP does not define any specific protocol for the physical layer</a:t>
            </a:r>
          </a:p>
          <a:p>
            <a:r>
              <a:rPr lang="en-US" dirty="0"/>
              <a:t>It supports all of the standard and proprietary protocols</a:t>
            </a:r>
          </a:p>
          <a:p>
            <a:r>
              <a:rPr lang="en-US" dirty="0"/>
              <a:t>At this level, the communication is between two hops or nodes, either a computer or router</a:t>
            </a:r>
          </a:p>
          <a:p>
            <a:r>
              <a:rPr lang="en-US" dirty="0"/>
              <a:t>The unit of communication is a single bit</a:t>
            </a:r>
          </a:p>
          <a:p>
            <a:r>
              <a:rPr lang="en-US" dirty="0"/>
              <a:t>When the connection is established between the two nodes, a stream of bits is flowing between them</a:t>
            </a:r>
          </a:p>
          <a:p>
            <a:r>
              <a:rPr lang="en-US" dirty="0"/>
              <a:t>The physical layer, however, treats each bit individually</a:t>
            </a:r>
          </a:p>
          <a:p>
            <a:endParaRPr lang="en-IN" dirty="0"/>
          </a:p>
        </p:txBody>
      </p:sp>
    </p:spTree>
    <p:extLst>
      <p:ext uri="{BB962C8B-B14F-4D97-AF65-F5344CB8AC3E}">
        <p14:creationId xmlns:p14="http://schemas.microsoft.com/office/powerpoint/2010/main" val="30118197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D39-3B0B-1FAA-A86A-1E1F9B716AAB}"/>
              </a:ext>
            </a:extLst>
          </p:cNvPr>
          <p:cNvSpPr>
            <a:spLocks noGrp="1"/>
          </p:cNvSpPr>
          <p:nvPr>
            <p:ph type="title"/>
          </p:nvPr>
        </p:nvSpPr>
        <p:spPr/>
        <p:txBody>
          <a:bodyPr/>
          <a:lstStyle/>
          <a:p>
            <a:r>
              <a:rPr lang="en-IN" dirty="0"/>
              <a:t>Communication at the Physical Layer</a:t>
            </a:r>
          </a:p>
        </p:txBody>
      </p:sp>
      <p:sp>
        <p:nvSpPr>
          <p:cNvPr id="3" name="Content Placeholder 2">
            <a:extLst>
              <a:ext uri="{FF2B5EF4-FFF2-40B4-BE49-F238E27FC236}">
                <a16:creationId xmlns:a16="http://schemas.microsoft.com/office/drawing/2014/main" id="{DB3DCDAC-A661-C1A9-4C13-BF781C1F954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BE35D18-7335-98B2-C7D3-A73966FCDB58}"/>
              </a:ext>
            </a:extLst>
          </p:cNvPr>
          <p:cNvPicPr>
            <a:picLocks noChangeAspect="1"/>
          </p:cNvPicPr>
          <p:nvPr/>
        </p:nvPicPr>
        <p:blipFill>
          <a:blip r:embed="rId2"/>
          <a:stretch>
            <a:fillRect/>
          </a:stretch>
        </p:blipFill>
        <p:spPr>
          <a:xfrm>
            <a:off x="1359806" y="1825624"/>
            <a:ext cx="9078737" cy="4487191"/>
          </a:xfrm>
          <a:prstGeom prst="rect">
            <a:avLst/>
          </a:prstGeom>
        </p:spPr>
      </p:pic>
    </p:spTree>
    <p:extLst>
      <p:ext uri="{BB962C8B-B14F-4D97-AF65-F5344CB8AC3E}">
        <p14:creationId xmlns:p14="http://schemas.microsoft.com/office/powerpoint/2010/main" val="2060249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83BB-BAB4-53F2-96C3-FF591A9798C9}"/>
              </a:ext>
            </a:extLst>
          </p:cNvPr>
          <p:cNvSpPr>
            <a:spLocks noGrp="1"/>
          </p:cNvSpPr>
          <p:nvPr>
            <p:ph type="title"/>
          </p:nvPr>
        </p:nvSpPr>
        <p:spPr/>
        <p:txBody>
          <a:bodyPr/>
          <a:lstStyle/>
          <a:p>
            <a:r>
              <a:rPr lang="en-IN" dirty="0"/>
              <a:t>Data Link Layer</a:t>
            </a:r>
          </a:p>
        </p:txBody>
      </p:sp>
      <p:sp>
        <p:nvSpPr>
          <p:cNvPr id="3" name="Content Placeholder 2">
            <a:extLst>
              <a:ext uri="{FF2B5EF4-FFF2-40B4-BE49-F238E27FC236}">
                <a16:creationId xmlns:a16="http://schemas.microsoft.com/office/drawing/2014/main" id="{737A31AF-A550-8FAC-6E08-5854B288537B}"/>
              </a:ext>
            </a:extLst>
          </p:cNvPr>
          <p:cNvSpPr>
            <a:spLocks noGrp="1"/>
          </p:cNvSpPr>
          <p:nvPr>
            <p:ph idx="1"/>
          </p:nvPr>
        </p:nvSpPr>
        <p:spPr/>
        <p:txBody>
          <a:bodyPr>
            <a:normAutofit fontScale="85000" lnSpcReduction="20000"/>
          </a:bodyPr>
          <a:lstStyle/>
          <a:p>
            <a:r>
              <a:rPr lang="en-US" dirty="0"/>
              <a:t>TCP/IP does not define any specific protocol for the data link layer either</a:t>
            </a:r>
          </a:p>
          <a:p>
            <a:r>
              <a:rPr lang="en-US" dirty="0"/>
              <a:t>It supports all of the standard and proprietary protocols</a:t>
            </a:r>
          </a:p>
          <a:p>
            <a:r>
              <a:rPr lang="en-US" dirty="0"/>
              <a:t>At this level, the communication is also between two hops or nodes</a:t>
            </a:r>
          </a:p>
          <a:p>
            <a:r>
              <a:rPr lang="en-US" dirty="0"/>
              <a:t>The unit of communication however, is a packet called a </a:t>
            </a:r>
            <a:r>
              <a:rPr lang="en-US" b="1" dirty="0"/>
              <a:t>frame</a:t>
            </a:r>
          </a:p>
          <a:p>
            <a:r>
              <a:rPr lang="en-US" dirty="0"/>
              <a:t>A frame is a packet that encapsulates the data received from the network layer with an added header and sometimes a trailer</a:t>
            </a:r>
          </a:p>
          <a:p>
            <a:r>
              <a:rPr lang="en-US" dirty="0"/>
              <a:t>The header, among other communication information, includes the source and destination of frame</a:t>
            </a:r>
          </a:p>
          <a:p>
            <a:r>
              <a:rPr lang="en-US" dirty="0"/>
              <a:t>The destination address is needed to define the right recipient of the frame because many nodes may have been connected to the link</a:t>
            </a:r>
          </a:p>
          <a:p>
            <a:r>
              <a:rPr lang="en-US" dirty="0"/>
              <a:t>The source address is needed for possible response or acknowledgment as may be required by some protocols</a:t>
            </a:r>
          </a:p>
          <a:p>
            <a:endParaRPr lang="en-IN" dirty="0"/>
          </a:p>
        </p:txBody>
      </p:sp>
    </p:spTree>
    <p:extLst>
      <p:ext uri="{BB962C8B-B14F-4D97-AF65-F5344CB8AC3E}">
        <p14:creationId xmlns:p14="http://schemas.microsoft.com/office/powerpoint/2010/main" val="3537384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A2873-53BD-0C84-750F-47F0859893B8}"/>
              </a:ext>
            </a:extLst>
          </p:cNvPr>
          <p:cNvSpPr>
            <a:spLocks noGrp="1"/>
          </p:cNvSpPr>
          <p:nvPr>
            <p:ph type="title"/>
          </p:nvPr>
        </p:nvSpPr>
        <p:spPr/>
        <p:txBody>
          <a:bodyPr/>
          <a:lstStyle/>
          <a:p>
            <a:r>
              <a:rPr lang="en-IN" dirty="0"/>
              <a:t>Communication at the Data Link Layer</a:t>
            </a:r>
          </a:p>
        </p:txBody>
      </p:sp>
      <p:sp>
        <p:nvSpPr>
          <p:cNvPr id="3" name="Content Placeholder 2">
            <a:extLst>
              <a:ext uri="{FF2B5EF4-FFF2-40B4-BE49-F238E27FC236}">
                <a16:creationId xmlns:a16="http://schemas.microsoft.com/office/drawing/2014/main" id="{F356E237-CECA-414F-3203-C93DE2325E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554FB0C-F7E3-283F-60D4-D441A34435BC}"/>
              </a:ext>
            </a:extLst>
          </p:cNvPr>
          <p:cNvPicPr>
            <a:picLocks noChangeAspect="1"/>
          </p:cNvPicPr>
          <p:nvPr/>
        </p:nvPicPr>
        <p:blipFill>
          <a:blip r:embed="rId2"/>
          <a:stretch>
            <a:fillRect/>
          </a:stretch>
        </p:blipFill>
        <p:spPr>
          <a:xfrm>
            <a:off x="2242664" y="1874125"/>
            <a:ext cx="7706672" cy="4437775"/>
          </a:xfrm>
          <a:prstGeom prst="rect">
            <a:avLst/>
          </a:prstGeom>
        </p:spPr>
      </p:pic>
    </p:spTree>
    <p:extLst>
      <p:ext uri="{BB962C8B-B14F-4D97-AF65-F5344CB8AC3E}">
        <p14:creationId xmlns:p14="http://schemas.microsoft.com/office/powerpoint/2010/main" val="2659391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2ACB-A533-962E-57CE-54C5FD57E6D9}"/>
              </a:ext>
            </a:extLst>
          </p:cNvPr>
          <p:cNvSpPr>
            <a:spLocks noGrp="1"/>
          </p:cNvSpPr>
          <p:nvPr>
            <p:ph type="title"/>
          </p:nvPr>
        </p:nvSpPr>
        <p:spPr/>
        <p:txBody>
          <a:bodyPr/>
          <a:lstStyle/>
          <a:p>
            <a:r>
              <a:rPr lang="en-IN" dirty="0"/>
              <a:t>Network Layer</a:t>
            </a:r>
          </a:p>
        </p:txBody>
      </p:sp>
      <p:sp>
        <p:nvSpPr>
          <p:cNvPr id="3" name="Content Placeholder 2">
            <a:extLst>
              <a:ext uri="{FF2B5EF4-FFF2-40B4-BE49-F238E27FC236}">
                <a16:creationId xmlns:a16="http://schemas.microsoft.com/office/drawing/2014/main" id="{CC7AE1BE-2D0A-EA48-E9EE-263E5175E5F9}"/>
              </a:ext>
            </a:extLst>
          </p:cNvPr>
          <p:cNvSpPr>
            <a:spLocks noGrp="1"/>
          </p:cNvSpPr>
          <p:nvPr>
            <p:ph idx="1"/>
          </p:nvPr>
        </p:nvSpPr>
        <p:spPr/>
        <p:txBody>
          <a:bodyPr>
            <a:normAutofit lnSpcReduction="10000"/>
          </a:bodyPr>
          <a:lstStyle/>
          <a:p>
            <a:r>
              <a:rPr lang="en-US" dirty="0"/>
              <a:t>At the network layer (or, more accurately, the </a:t>
            </a:r>
            <a:r>
              <a:rPr lang="en-US" b="1" dirty="0"/>
              <a:t>internetwork layer</a:t>
            </a:r>
            <a:r>
              <a:rPr lang="en-US" dirty="0"/>
              <a:t>), TCP/IP supports the </a:t>
            </a:r>
            <a:r>
              <a:rPr lang="en-US" b="1" dirty="0"/>
              <a:t>Internet Protocol (IP)</a:t>
            </a:r>
          </a:p>
          <a:p>
            <a:r>
              <a:rPr lang="en-US" dirty="0"/>
              <a:t>The Internet Protocol (IP) is the transmission mechanism used by the TCP/IP protocols</a:t>
            </a:r>
          </a:p>
          <a:p>
            <a:r>
              <a:rPr lang="en-US" dirty="0"/>
              <a:t>IP transports data in packets called </a:t>
            </a:r>
            <a:r>
              <a:rPr lang="en-US" b="1" dirty="0"/>
              <a:t>datagrams</a:t>
            </a:r>
            <a:r>
              <a:rPr lang="en-US" dirty="0"/>
              <a:t>, each of which is transported separately</a:t>
            </a:r>
          </a:p>
          <a:p>
            <a:r>
              <a:rPr lang="en-US" dirty="0"/>
              <a:t>Datagrams can travel along different routes and can arrive out of sequence or be duplicated</a:t>
            </a:r>
          </a:p>
          <a:p>
            <a:r>
              <a:rPr lang="en-US" dirty="0"/>
              <a:t>IP does not keep track of the routes and has no facility for reordering datagrams once they arrive at their destination</a:t>
            </a:r>
          </a:p>
          <a:p>
            <a:endParaRPr lang="en-IN" dirty="0"/>
          </a:p>
        </p:txBody>
      </p:sp>
    </p:spTree>
    <p:extLst>
      <p:ext uri="{BB962C8B-B14F-4D97-AF65-F5344CB8AC3E}">
        <p14:creationId xmlns:p14="http://schemas.microsoft.com/office/powerpoint/2010/main" val="14856079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2ACB-A533-962E-57CE-54C5FD57E6D9}"/>
              </a:ext>
            </a:extLst>
          </p:cNvPr>
          <p:cNvSpPr>
            <a:spLocks noGrp="1"/>
          </p:cNvSpPr>
          <p:nvPr>
            <p:ph type="title"/>
          </p:nvPr>
        </p:nvSpPr>
        <p:spPr/>
        <p:txBody>
          <a:bodyPr/>
          <a:lstStyle/>
          <a:p>
            <a:r>
              <a:rPr lang="en-IN" dirty="0"/>
              <a:t>Network Layer – More …</a:t>
            </a:r>
          </a:p>
        </p:txBody>
      </p:sp>
      <p:sp>
        <p:nvSpPr>
          <p:cNvPr id="3" name="Content Placeholder 2">
            <a:extLst>
              <a:ext uri="{FF2B5EF4-FFF2-40B4-BE49-F238E27FC236}">
                <a16:creationId xmlns:a16="http://schemas.microsoft.com/office/drawing/2014/main" id="{CC7AE1BE-2D0A-EA48-E9EE-263E5175E5F9}"/>
              </a:ext>
            </a:extLst>
          </p:cNvPr>
          <p:cNvSpPr>
            <a:spLocks noGrp="1"/>
          </p:cNvSpPr>
          <p:nvPr>
            <p:ph idx="1"/>
          </p:nvPr>
        </p:nvSpPr>
        <p:spPr/>
        <p:txBody>
          <a:bodyPr>
            <a:normAutofit fontScale="92500" lnSpcReduction="20000"/>
          </a:bodyPr>
          <a:lstStyle/>
          <a:p>
            <a:r>
              <a:rPr lang="en-US" dirty="0"/>
              <a:t>Note that there is a main difference between the communication at the network layer and the communication at data link or physical layers</a:t>
            </a:r>
          </a:p>
          <a:p>
            <a:r>
              <a:rPr lang="en-US" dirty="0"/>
              <a:t>Communication at the network layer is end to end while the communication at the other two layers are node to node</a:t>
            </a:r>
          </a:p>
          <a:p>
            <a:r>
              <a:rPr lang="en-US" dirty="0"/>
              <a:t>The datagram started at computer A is the one that reaches computer B</a:t>
            </a:r>
          </a:p>
          <a:p>
            <a:r>
              <a:rPr lang="en-US" dirty="0"/>
              <a:t>The network layers of the routers can inspect the source and destination of the packet for finding the best route, but they are not allowed to change the contents of the packet</a:t>
            </a:r>
          </a:p>
          <a:p>
            <a:r>
              <a:rPr lang="en-US" dirty="0"/>
              <a:t>Of course, the communication is logical, not physical</a:t>
            </a:r>
          </a:p>
          <a:p>
            <a:r>
              <a:rPr lang="en-US" dirty="0"/>
              <a:t>Although the network layer of computer A and B think that they are sending and receiving datagrams, the actual communication again is done at the physical level</a:t>
            </a:r>
          </a:p>
          <a:p>
            <a:endParaRPr lang="en-IN" dirty="0"/>
          </a:p>
        </p:txBody>
      </p:sp>
    </p:spTree>
    <p:extLst>
      <p:ext uri="{BB962C8B-B14F-4D97-AF65-F5344CB8AC3E}">
        <p14:creationId xmlns:p14="http://schemas.microsoft.com/office/powerpoint/2010/main" val="30696392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4E11-71C8-2156-F9DF-DA74C0379A8C}"/>
              </a:ext>
            </a:extLst>
          </p:cNvPr>
          <p:cNvSpPr>
            <a:spLocks noGrp="1"/>
          </p:cNvSpPr>
          <p:nvPr>
            <p:ph type="title"/>
          </p:nvPr>
        </p:nvSpPr>
        <p:spPr/>
        <p:txBody>
          <a:bodyPr/>
          <a:lstStyle/>
          <a:p>
            <a:r>
              <a:rPr lang="en-IN" dirty="0"/>
              <a:t>Network Layer</a:t>
            </a:r>
          </a:p>
        </p:txBody>
      </p:sp>
      <p:sp>
        <p:nvSpPr>
          <p:cNvPr id="3" name="Content Placeholder 2">
            <a:extLst>
              <a:ext uri="{FF2B5EF4-FFF2-40B4-BE49-F238E27FC236}">
                <a16:creationId xmlns:a16="http://schemas.microsoft.com/office/drawing/2014/main" id="{5F602DC8-3F4E-E1CF-D1AD-64EC05FE764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7CD91C-68BD-EF47-0C5E-00C6174ED8B2}"/>
              </a:ext>
            </a:extLst>
          </p:cNvPr>
          <p:cNvPicPr>
            <a:picLocks noChangeAspect="1"/>
          </p:cNvPicPr>
          <p:nvPr/>
        </p:nvPicPr>
        <p:blipFill>
          <a:blip r:embed="rId2"/>
          <a:stretch>
            <a:fillRect/>
          </a:stretch>
        </p:blipFill>
        <p:spPr>
          <a:xfrm>
            <a:off x="2266671" y="1428775"/>
            <a:ext cx="7658657" cy="4902701"/>
          </a:xfrm>
          <a:prstGeom prst="rect">
            <a:avLst/>
          </a:prstGeom>
        </p:spPr>
      </p:pic>
    </p:spTree>
    <p:extLst>
      <p:ext uri="{BB962C8B-B14F-4D97-AF65-F5344CB8AC3E}">
        <p14:creationId xmlns:p14="http://schemas.microsoft.com/office/powerpoint/2010/main" val="15345210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1AE-EB87-7066-506A-CA736DF017F5}"/>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9D8C2F72-0293-6F5F-0507-2152521B507A}"/>
              </a:ext>
            </a:extLst>
          </p:cNvPr>
          <p:cNvSpPr>
            <a:spLocks noGrp="1"/>
          </p:cNvSpPr>
          <p:nvPr>
            <p:ph idx="1"/>
          </p:nvPr>
        </p:nvSpPr>
        <p:spPr/>
        <p:txBody>
          <a:bodyPr>
            <a:normAutofit fontScale="85000" lnSpcReduction="20000"/>
          </a:bodyPr>
          <a:lstStyle/>
          <a:p>
            <a:r>
              <a:rPr lang="en-US" dirty="0"/>
              <a:t>There is a main difference between the transport layer and the network layer</a:t>
            </a:r>
          </a:p>
          <a:p>
            <a:r>
              <a:rPr lang="en-US" dirty="0"/>
              <a:t>Although all nodes in a network need to have the network layer, only the two end computers need to have the transport layer</a:t>
            </a:r>
          </a:p>
          <a:p>
            <a:r>
              <a:rPr lang="en-US" dirty="0"/>
              <a:t>The network layer is responsible for sending individual datagrams from computer A to computer B; the transport layer is responsible for delivering the whole message, which is called a </a:t>
            </a:r>
            <a:r>
              <a:rPr lang="en-US" b="1" dirty="0"/>
              <a:t>segment</a:t>
            </a:r>
            <a:r>
              <a:rPr lang="en-US" dirty="0"/>
              <a:t>, a user datagram, or a packet, from A to B</a:t>
            </a:r>
          </a:p>
          <a:p>
            <a:r>
              <a:rPr lang="en-US" dirty="0"/>
              <a:t>A segment may consist of a few or tens of datagrams</a:t>
            </a:r>
          </a:p>
          <a:p>
            <a:r>
              <a:rPr lang="en-US" dirty="0"/>
              <a:t>The segments need to be broken into datagrams and each datagram has to be delivered to the network layer for transmission</a:t>
            </a:r>
          </a:p>
          <a:p>
            <a:r>
              <a:rPr lang="en-US" dirty="0"/>
              <a:t>Since the Internet defines a different route for each datagram, the datagrams may arrive out of order and may be lost</a:t>
            </a:r>
          </a:p>
          <a:p>
            <a:r>
              <a:rPr lang="en-US" dirty="0"/>
              <a:t>The transport layer at computer B needs to wait until all of these datagrams to arrive, assemble them and make a segment out of them</a:t>
            </a:r>
          </a:p>
          <a:p>
            <a:endParaRPr lang="en-IN" dirty="0"/>
          </a:p>
        </p:txBody>
      </p:sp>
    </p:spTree>
    <p:extLst>
      <p:ext uri="{BB962C8B-B14F-4D97-AF65-F5344CB8AC3E}">
        <p14:creationId xmlns:p14="http://schemas.microsoft.com/office/powerpoint/2010/main" val="12622487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58CF-B4B2-6877-A316-967305D57C09}"/>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6FED3601-FF61-115B-8AD6-5F5DC13971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73CD83-924E-9DD8-863A-D51C579F4006}"/>
              </a:ext>
            </a:extLst>
          </p:cNvPr>
          <p:cNvPicPr>
            <a:picLocks noChangeAspect="1"/>
          </p:cNvPicPr>
          <p:nvPr/>
        </p:nvPicPr>
        <p:blipFill>
          <a:blip r:embed="rId2"/>
          <a:stretch>
            <a:fillRect/>
          </a:stretch>
        </p:blipFill>
        <p:spPr>
          <a:xfrm>
            <a:off x="2085167" y="1376099"/>
            <a:ext cx="7274591" cy="4800864"/>
          </a:xfrm>
          <a:prstGeom prst="rect">
            <a:avLst/>
          </a:prstGeom>
        </p:spPr>
      </p:pic>
    </p:spTree>
    <p:extLst>
      <p:ext uri="{BB962C8B-B14F-4D97-AF65-F5344CB8AC3E}">
        <p14:creationId xmlns:p14="http://schemas.microsoft.com/office/powerpoint/2010/main" val="370653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828B-F5FC-A0F3-FA36-5558C169A5CA}"/>
              </a:ext>
            </a:extLst>
          </p:cNvPr>
          <p:cNvSpPr>
            <a:spLocks noGrp="1"/>
          </p:cNvSpPr>
          <p:nvPr>
            <p:ph type="title"/>
          </p:nvPr>
        </p:nvSpPr>
        <p:spPr/>
        <p:txBody>
          <a:bodyPr/>
          <a:lstStyle/>
          <a:p>
            <a:r>
              <a:rPr lang="en-IN" dirty="0"/>
              <a:t>Personal Area Network (PAN)</a:t>
            </a:r>
          </a:p>
        </p:txBody>
      </p:sp>
      <p:sp>
        <p:nvSpPr>
          <p:cNvPr id="3" name="Content Placeholder 2">
            <a:extLst>
              <a:ext uri="{FF2B5EF4-FFF2-40B4-BE49-F238E27FC236}">
                <a16:creationId xmlns:a16="http://schemas.microsoft.com/office/drawing/2014/main" id="{24DF2833-45B8-97A2-5464-9FE465EE8103}"/>
              </a:ext>
            </a:extLst>
          </p:cNvPr>
          <p:cNvSpPr>
            <a:spLocks noGrp="1"/>
          </p:cNvSpPr>
          <p:nvPr>
            <p:ph idx="1"/>
          </p:nvPr>
        </p:nvSpPr>
        <p:spPr/>
        <p:txBody>
          <a:bodyPr>
            <a:normAutofit fontScale="92500" lnSpcReduction="10000"/>
          </a:bodyPr>
          <a:lstStyle/>
          <a:p>
            <a:r>
              <a:rPr lang="en-US" dirty="0"/>
              <a:t>A </a:t>
            </a:r>
            <a:r>
              <a:rPr lang="en-US" b="1" dirty="0"/>
              <a:t>Personal Area Network (PAN)</a:t>
            </a:r>
            <a:r>
              <a:rPr lang="en-US" dirty="0"/>
              <a:t> lets devices communicate over the range of  a person</a:t>
            </a:r>
          </a:p>
          <a:p>
            <a:r>
              <a:rPr lang="en-US" dirty="0"/>
              <a:t>A common example is a wireless network that connects a computer  with its peripherals</a:t>
            </a:r>
          </a:p>
          <a:p>
            <a:r>
              <a:rPr lang="en-US" dirty="0"/>
              <a:t>Some companies got together to design a short-range  wireless network called </a:t>
            </a:r>
            <a:r>
              <a:rPr lang="en-US" b="1" dirty="0"/>
              <a:t>Bluetooth </a:t>
            </a:r>
            <a:r>
              <a:rPr lang="en-US" dirty="0"/>
              <a:t>to connect these components without wires</a:t>
            </a:r>
          </a:p>
          <a:p>
            <a:r>
              <a:rPr lang="en-US" dirty="0"/>
              <a:t>The idea is that if your devices have Bluetooth, then you need no cables</a:t>
            </a:r>
          </a:p>
          <a:p>
            <a:r>
              <a:rPr lang="en-US" dirty="0"/>
              <a:t>In the simplest form, Bluetooth networks use the </a:t>
            </a:r>
            <a:r>
              <a:rPr lang="en-US" b="1" dirty="0"/>
              <a:t>master-slave </a:t>
            </a:r>
            <a:r>
              <a:rPr lang="en-US" dirty="0"/>
              <a:t>concept </a:t>
            </a:r>
          </a:p>
          <a:p>
            <a:r>
              <a:rPr lang="en-US" dirty="0"/>
              <a:t>The system unit is the master and keyboard, etc., are slaves</a:t>
            </a:r>
          </a:p>
          <a:p>
            <a:r>
              <a:rPr lang="en-US" dirty="0"/>
              <a:t>The master tells the slaves what addresses to use, when  they can broadcast, etc. (See figure)</a:t>
            </a:r>
          </a:p>
          <a:p>
            <a:endParaRPr lang="en-IN" dirty="0"/>
          </a:p>
        </p:txBody>
      </p:sp>
    </p:spTree>
    <p:extLst>
      <p:ext uri="{BB962C8B-B14F-4D97-AF65-F5344CB8AC3E}">
        <p14:creationId xmlns:p14="http://schemas.microsoft.com/office/powerpoint/2010/main" val="22394685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63CA-0CDF-20BA-F329-9976893865E5}"/>
              </a:ext>
            </a:extLst>
          </p:cNvPr>
          <p:cNvSpPr>
            <a:spLocks noGrp="1"/>
          </p:cNvSpPr>
          <p:nvPr>
            <p:ph type="title"/>
          </p:nvPr>
        </p:nvSpPr>
        <p:spPr/>
        <p:txBody>
          <a:bodyPr/>
          <a:lstStyle/>
          <a:p>
            <a:r>
              <a:rPr lang="en-IN" dirty="0"/>
              <a:t>Transport Layer Protocols</a:t>
            </a:r>
          </a:p>
        </p:txBody>
      </p:sp>
      <p:sp>
        <p:nvSpPr>
          <p:cNvPr id="3" name="Content Placeholder 2">
            <a:extLst>
              <a:ext uri="{FF2B5EF4-FFF2-40B4-BE49-F238E27FC236}">
                <a16:creationId xmlns:a16="http://schemas.microsoft.com/office/drawing/2014/main" id="{4790953B-829F-1947-D8ED-5314F83540A8}"/>
              </a:ext>
            </a:extLst>
          </p:cNvPr>
          <p:cNvSpPr>
            <a:spLocks noGrp="1"/>
          </p:cNvSpPr>
          <p:nvPr>
            <p:ph idx="1"/>
          </p:nvPr>
        </p:nvSpPr>
        <p:spPr/>
        <p:txBody>
          <a:bodyPr/>
          <a:lstStyle/>
          <a:p>
            <a:r>
              <a:rPr lang="en-US" dirty="0"/>
              <a:t>Traditionally, the transport layer was represented in the TCP/IP suite by two protocols:</a:t>
            </a:r>
          </a:p>
          <a:p>
            <a:pPr lvl="1"/>
            <a:r>
              <a:rPr lang="en-US" b="1" dirty="0"/>
              <a:t>User Datagram Protocol (UDP)</a:t>
            </a:r>
            <a:r>
              <a:rPr lang="en-US" dirty="0"/>
              <a:t> and </a:t>
            </a:r>
          </a:p>
          <a:p>
            <a:pPr lvl="1"/>
            <a:r>
              <a:rPr lang="en-US" b="1" dirty="0"/>
              <a:t>Transmission Control Protocol (TCP)</a:t>
            </a:r>
          </a:p>
          <a:p>
            <a:r>
              <a:rPr lang="en-US" dirty="0"/>
              <a:t>A new protocol called </a:t>
            </a:r>
            <a:r>
              <a:rPr lang="en-US" b="1" dirty="0"/>
              <a:t>Stream Control Transmission Protocol (SCTP)</a:t>
            </a:r>
            <a:r>
              <a:rPr lang="en-US" dirty="0"/>
              <a:t> has been introduced in the last few years</a:t>
            </a:r>
          </a:p>
          <a:p>
            <a:endParaRPr lang="en-IN" dirty="0"/>
          </a:p>
        </p:txBody>
      </p:sp>
    </p:spTree>
    <p:extLst>
      <p:ext uri="{BB962C8B-B14F-4D97-AF65-F5344CB8AC3E}">
        <p14:creationId xmlns:p14="http://schemas.microsoft.com/office/powerpoint/2010/main" val="38519986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AF9D-306A-AD05-8A93-2E2BCE7FBFE3}"/>
              </a:ext>
            </a:extLst>
          </p:cNvPr>
          <p:cNvSpPr>
            <a:spLocks noGrp="1"/>
          </p:cNvSpPr>
          <p:nvPr>
            <p:ph type="title"/>
          </p:nvPr>
        </p:nvSpPr>
        <p:spPr/>
        <p:txBody>
          <a:bodyPr/>
          <a:lstStyle/>
          <a:p>
            <a:r>
              <a:rPr lang="en-IN" dirty="0"/>
              <a:t>Application Layer</a:t>
            </a:r>
          </a:p>
        </p:txBody>
      </p:sp>
      <p:sp>
        <p:nvSpPr>
          <p:cNvPr id="3" name="Content Placeholder 2">
            <a:extLst>
              <a:ext uri="{FF2B5EF4-FFF2-40B4-BE49-F238E27FC236}">
                <a16:creationId xmlns:a16="http://schemas.microsoft.com/office/drawing/2014/main" id="{ACCF40E3-423A-A56C-9BCD-27A3FB08151F}"/>
              </a:ext>
            </a:extLst>
          </p:cNvPr>
          <p:cNvSpPr>
            <a:spLocks noGrp="1"/>
          </p:cNvSpPr>
          <p:nvPr>
            <p:ph idx="1"/>
          </p:nvPr>
        </p:nvSpPr>
        <p:spPr/>
        <p:txBody>
          <a:bodyPr/>
          <a:lstStyle/>
          <a:p>
            <a:r>
              <a:rPr lang="en-US" dirty="0"/>
              <a:t>The application layer in TCP/IP is equivalent to the combined session, presentation, and application layers in the OSI model</a:t>
            </a:r>
          </a:p>
          <a:p>
            <a:r>
              <a:rPr lang="en-US" dirty="0"/>
              <a:t>The application layer allows a user to access the services of our private internet or the global Internet</a:t>
            </a:r>
          </a:p>
          <a:p>
            <a:r>
              <a:rPr lang="en-US" dirty="0"/>
              <a:t>Many protocols are defined at this layer to provide services such as electronic mail, file transfer, accessing the World Wide Web, and so on</a:t>
            </a:r>
          </a:p>
          <a:p>
            <a:endParaRPr lang="en-IN" dirty="0"/>
          </a:p>
        </p:txBody>
      </p:sp>
    </p:spTree>
    <p:extLst>
      <p:ext uri="{BB962C8B-B14F-4D97-AF65-F5344CB8AC3E}">
        <p14:creationId xmlns:p14="http://schemas.microsoft.com/office/powerpoint/2010/main" val="8531738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621E-9560-9FFB-EEDF-E018FB5E2244}"/>
              </a:ext>
            </a:extLst>
          </p:cNvPr>
          <p:cNvSpPr>
            <a:spLocks noGrp="1"/>
          </p:cNvSpPr>
          <p:nvPr>
            <p:ph type="title"/>
          </p:nvPr>
        </p:nvSpPr>
        <p:spPr/>
        <p:txBody>
          <a:bodyPr/>
          <a:lstStyle/>
          <a:p>
            <a:r>
              <a:rPr lang="en-IN" dirty="0"/>
              <a:t>Communication at the Application Layer</a:t>
            </a:r>
          </a:p>
        </p:txBody>
      </p:sp>
      <p:sp>
        <p:nvSpPr>
          <p:cNvPr id="3" name="Content Placeholder 2">
            <a:extLst>
              <a:ext uri="{FF2B5EF4-FFF2-40B4-BE49-F238E27FC236}">
                <a16:creationId xmlns:a16="http://schemas.microsoft.com/office/drawing/2014/main" id="{5F92B89E-CFBE-45AC-43E3-136F6924E71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62150FF-B541-F14E-3C2F-EC7332EF664B}"/>
              </a:ext>
            </a:extLst>
          </p:cNvPr>
          <p:cNvPicPr>
            <a:picLocks noChangeAspect="1"/>
          </p:cNvPicPr>
          <p:nvPr/>
        </p:nvPicPr>
        <p:blipFill>
          <a:blip r:embed="rId2"/>
          <a:stretch>
            <a:fillRect/>
          </a:stretch>
        </p:blipFill>
        <p:spPr>
          <a:xfrm>
            <a:off x="2056771" y="1357630"/>
            <a:ext cx="6933116" cy="4958494"/>
          </a:xfrm>
          <a:prstGeom prst="rect">
            <a:avLst/>
          </a:prstGeom>
        </p:spPr>
      </p:pic>
    </p:spTree>
    <p:extLst>
      <p:ext uri="{BB962C8B-B14F-4D97-AF65-F5344CB8AC3E}">
        <p14:creationId xmlns:p14="http://schemas.microsoft.com/office/powerpoint/2010/main" val="3810952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95980-444A-E3DE-2437-C0E6CDF14D55}"/>
              </a:ext>
            </a:extLst>
          </p:cNvPr>
          <p:cNvSpPr>
            <a:spLocks noGrp="1"/>
          </p:cNvSpPr>
          <p:nvPr>
            <p:ph type="title"/>
          </p:nvPr>
        </p:nvSpPr>
        <p:spPr/>
        <p:txBody>
          <a:bodyPr/>
          <a:lstStyle/>
          <a:p>
            <a:r>
              <a:rPr lang="en-IN" dirty="0"/>
              <a:t>Layer 2 Switching</a:t>
            </a:r>
          </a:p>
        </p:txBody>
      </p:sp>
      <p:sp>
        <p:nvSpPr>
          <p:cNvPr id="5" name="Text Placeholder 4">
            <a:extLst>
              <a:ext uri="{FF2B5EF4-FFF2-40B4-BE49-F238E27FC236}">
                <a16:creationId xmlns:a16="http://schemas.microsoft.com/office/drawing/2014/main" id="{E14016E9-2333-8614-2927-ACFEAB2BB21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664202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49FDE-220D-4CE6-8542-46FF5879F18F}"/>
              </a:ext>
            </a:extLst>
          </p:cNvPr>
          <p:cNvSpPr>
            <a:spLocks noGrp="1"/>
          </p:cNvSpPr>
          <p:nvPr>
            <p:ph type="title"/>
          </p:nvPr>
        </p:nvSpPr>
        <p:spPr/>
        <p:txBody>
          <a:bodyPr/>
          <a:lstStyle/>
          <a:p>
            <a:r>
              <a:rPr lang="en-IN" dirty="0"/>
              <a:t>Collision domain concept</a:t>
            </a:r>
          </a:p>
        </p:txBody>
      </p:sp>
      <p:sp>
        <p:nvSpPr>
          <p:cNvPr id="5" name="Content Placeholder 4">
            <a:extLst>
              <a:ext uri="{FF2B5EF4-FFF2-40B4-BE49-F238E27FC236}">
                <a16:creationId xmlns:a16="http://schemas.microsoft.com/office/drawing/2014/main" id="{5B66CE6E-6219-730F-ADE0-B08589F5E37C}"/>
              </a:ext>
            </a:extLst>
          </p:cNvPr>
          <p:cNvSpPr>
            <a:spLocks noGrp="1"/>
          </p:cNvSpPr>
          <p:nvPr>
            <p:ph idx="1"/>
          </p:nvPr>
        </p:nvSpPr>
        <p:spPr/>
        <p:txBody>
          <a:bodyPr/>
          <a:lstStyle/>
          <a:p>
            <a:pPr algn="l"/>
            <a:r>
              <a:rPr lang="en-US" sz="1800" b="0" i="0" u="none" strike="noStrike" baseline="0" dirty="0">
                <a:latin typeface="Sabon-Roman"/>
              </a:rPr>
              <a:t>All devices that use the same physical media and listen to each frame are considered to be in the same </a:t>
            </a:r>
            <a:r>
              <a:rPr lang="en-US" sz="1800" b="1" i="0" u="none" strike="noStrike" baseline="0" dirty="0">
                <a:latin typeface="Sabon-Roman"/>
              </a:rPr>
              <a:t>collision domain</a:t>
            </a:r>
            <a:r>
              <a:rPr lang="en-US" sz="1800" b="0" i="0" u="none" strike="noStrike" baseline="0" dirty="0">
                <a:latin typeface="Sabon-Roman"/>
              </a:rPr>
              <a:t>. </a:t>
            </a:r>
          </a:p>
          <a:p>
            <a:pPr algn="l"/>
            <a:r>
              <a:rPr lang="en-US" sz="1800" b="0" i="0" u="none" strike="noStrike" baseline="0" dirty="0">
                <a:latin typeface="Sabon-Roman"/>
              </a:rPr>
              <a:t>This means that only one device can transmit at any given time, and any other device on the network segment must synchronize with the signal and extract </a:t>
            </a:r>
            <a:r>
              <a:rPr lang="en-IN" sz="1800" b="0" i="0" u="none" strike="noStrike" baseline="0" dirty="0">
                <a:latin typeface="Sabon-Roman"/>
              </a:rPr>
              <a:t>the frame.</a:t>
            </a:r>
            <a:endParaRPr lang="en-IN" dirty="0"/>
          </a:p>
        </p:txBody>
      </p:sp>
      <p:pic>
        <p:nvPicPr>
          <p:cNvPr id="1026" name="Picture 2" descr="Collision Domain and Broadcast Domain in Computer Network - GeeksforGeeks">
            <a:extLst>
              <a:ext uri="{FF2B5EF4-FFF2-40B4-BE49-F238E27FC236}">
                <a16:creationId xmlns:a16="http://schemas.microsoft.com/office/drawing/2014/main" id="{1678EF7D-F330-B172-0411-C09BBF721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743" y="3143106"/>
            <a:ext cx="5050123" cy="359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7679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193C-967C-73F4-F941-980A59D30F2E}"/>
              </a:ext>
            </a:extLst>
          </p:cNvPr>
          <p:cNvSpPr>
            <a:spLocks noGrp="1"/>
          </p:cNvSpPr>
          <p:nvPr>
            <p:ph type="title"/>
          </p:nvPr>
        </p:nvSpPr>
        <p:spPr/>
        <p:txBody>
          <a:bodyPr/>
          <a:lstStyle/>
          <a:p>
            <a:r>
              <a:rPr lang="en-IN" dirty="0"/>
              <a:t>Bridge, Hub, Switch, Router</a:t>
            </a:r>
          </a:p>
        </p:txBody>
      </p:sp>
      <p:sp>
        <p:nvSpPr>
          <p:cNvPr id="3" name="Content Placeholder 2">
            <a:extLst>
              <a:ext uri="{FF2B5EF4-FFF2-40B4-BE49-F238E27FC236}">
                <a16:creationId xmlns:a16="http://schemas.microsoft.com/office/drawing/2014/main" id="{50F99B26-0BBF-472F-F816-AE869F2880A2}"/>
              </a:ext>
            </a:extLst>
          </p:cNvPr>
          <p:cNvSpPr>
            <a:spLocks noGrp="1"/>
          </p:cNvSpPr>
          <p:nvPr>
            <p:ph idx="1"/>
          </p:nvPr>
        </p:nvSpPr>
        <p:spPr/>
        <p:txBody>
          <a:bodyPr/>
          <a:lstStyle/>
          <a:p>
            <a:endParaRPr lang="en-IN"/>
          </a:p>
        </p:txBody>
      </p:sp>
      <p:pic>
        <p:nvPicPr>
          <p:cNvPr id="2052" name="Picture 4" descr="What are the differences between a hub, a repeater, a router, a switch, and  a bridge? - Quora">
            <a:extLst>
              <a:ext uri="{FF2B5EF4-FFF2-40B4-BE49-F238E27FC236}">
                <a16:creationId xmlns:a16="http://schemas.microsoft.com/office/drawing/2014/main" id="{B99CEB40-754B-B877-F627-9E8A30B1B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2421"/>
            <a:ext cx="103120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0481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193C-967C-73F4-F941-980A59D30F2E}"/>
              </a:ext>
            </a:extLst>
          </p:cNvPr>
          <p:cNvSpPr>
            <a:spLocks noGrp="1"/>
          </p:cNvSpPr>
          <p:nvPr>
            <p:ph type="title"/>
          </p:nvPr>
        </p:nvSpPr>
        <p:spPr/>
        <p:txBody>
          <a:bodyPr/>
          <a:lstStyle/>
          <a:p>
            <a:r>
              <a:rPr lang="en-IN" dirty="0"/>
              <a:t>Bridge, Hub, Switch, Router</a:t>
            </a:r>
          </a:p>
        </p:txBody>
      </p:sp>
      <p:sp>
        <p:nvSpPr>
          <p:cNvPr id="3" name="Content Placeholder 2">
            <a:extLst>
              <a:ext uri="{FF2B5EF4-FFF2-40B4-BE49-F238E27FC236}">
                <a16:creationId xmlns:a16="http://schemas.microsoft.com/office/drawing/2014/main" id="{50F99B26-0BBF-472F-F816-AE869F2880A2}"/>
              </a:ext>
            </a:extLst>
          </p:cNvPr>
          <p:cNvSpPr>
            <a:spLocks noGrp="1"/>
          </p:cNvSpPr>
          <p:nvPr>
            <p:ph idx="1"/>
          </p:nvPr>
        </p:nvSpPr>
        <p:spPr/>
        <p:txBody>
          <a:bodyPr/>
          <a:lstStyle/>
          <a:p>
            <a:endParaRPr lang="en-IN"/>
          </a:p>
        </p:txBody>
      </p:sp>
      <p:pic>
        <p:nvPicPr>
          <p:cNvPr id="3074" name="Picture 2" descr="What is the Hub in Networking? Hub vs. Switch">
            <a:extLst>
              <a:ext uri="{FF2B5EF4-FFF2-40B4-BE49-F238E27FC236}">
                <a16:creationId xmlns:a16="http://schemas.microsoft.com/office/drawing/2014/main" id="{A84298C1-992A-7936-40DD-858429E1B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974" y="1889327"/>
            <a:ext cx="6526284" cy="442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0239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9DB2-4B74-8AC1-2233-BDAA04FECF6D}"/>
              </a:ext>
            </a:extLst>
          </p:cNvPr>
          <p:cNvSpPr>
            <a:spLocks noGrp="1"/>
          </p:cNvSpPr>
          <p:nvPr>
            <p:ph type="title"/>
          </p:nvPr>
        </p:nvSpPr>
        <p:spPr/>
        <p:txBody>
          <a:bodyPr/>
          <a:lstStyle/>
          <a:p>
            <a:r>
              <a:rPr lang="en-IN" dirty="0"/>
              <a:t>Bridge, Hub, Switch, Router</a:t>
            </a:r>
          </a:p>
        </p:txBody>
      </p:sp>
      <p:sp>
        <p:nvSpPr>
          <p:cNvPr id="3" name="Content Placeholder 2">
            <a:extLst>
              <a:ext uri="{FF2B5EF4-FFF2-40B4-BE49-F238E27FC236}">
                <a16:creationId xmlns:a16="http://schemas.microsoft.com/office/drawing/2014/main" id="{0CE39DF6-5D0A-7030-7755-1724153FA481}"/>
              </a:ext>
            </a:extLst>
          </p:cNvPr>
          <p:cNvSpPr>
            <a:spLocks noGrp="1"/>
          </p:cNvSpPr>
          <p:nvPr>
            <p:ph idx="1"/>
          </p:nvPr>
        </p:nvSpPr>
        <p:spPr/>
        <p:txBody>
          <a:bodyPr>
            <a:normAutofit fontScale="92500"/>
          </a:bodyPr>
          <a:lstStyle/>
          <a:p>
            <a:r>
              <a:rPr lang="en-US" sz="2400" dirty="0"/>
              <a:t>All the devices connected to a </a:t>
            </a:r>
            <a:r>
              <a:rPr lang="en-US" sz="2400" b="1" dirty="0"/>
              <a:t>hub</a:t>
            </a:r>
            <a:r>
              <a:rPr lang="en-US" sz="2400" dirty="0"/>
              <a:t> are in a single collision and single broadcast domain. Hubs do not segment a network, they just connect network segments.</a:t>
            </a:r>
          </a:p>
          <a:p>
            <a:r>
              <a:rPr lang="en-US" sz="2400" dirty="0"/>
              <a:t>Coming to </a:t>
            </a:r>
            <a:r>
              <a:rPr lang="en-US" sz="2400" b="1" dirty="0"/>
              <a:t>switches</a:t>
            </a:r>
            <a:r>
              <a:rPr lang="en-US" sz="2400" dirty="0"/>
              <a:t>, we have an advantage over the hub. Every port on a switch is in a different collision domain, i.e. a switch is a collision domain separator. So messages that come from devices connected to different ports never experience a collision. This helps us during designing networks but there is still a problem with switches. They never break broadcast domains, which means it is not a broadcast domain separator. All the ports on the switch are still in a single broadcast domain. If a device sends a broadcast message, it will still cause congestion.</a:t>
            </a:r>
          </a:p>
          <a:p>
            <a:r>
              <a:rPr lang="en-US" sz="2400" dirty="0"/>
              <a:t>A </a:t>
            </a:r>
            <a:r>
              <a:rPr lang="en-US" sz="2400" b="1" dirty="0"/>
              <a:t>router </a:t>
            </a:r>
            <a:r>
              <a:rPr lang="en-US" sz="2400" dirty="0"/>
              <a:t>not only breaks collision domains but also breaks broadcast domains, which means it is both collisions as well as broadcast domain separators. A router creates a connection between two networks. A broadcast message from one network will never reach the other one as the router will never let it pass.</a:t>
            </a:r>
            <a:endParaRPr lang="en-IN" sz="2600" dirty="0"/>
          </a:p>
        </p:txBody>
      </p:sp>
    </p:spTree>
    <p:extLst>
      <p:ext uri="{BB962C8B-B14F-4D97-AF65-F5344CB8AC3E}">
        <p14:creationId xmlns:p14="http://schemas.microsoft.com/office/powerpoint/2010/main" val="29385164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53A-24D1-01F6-D797-8FCD13E8A68A}"/>
              </a:ext>
            </a:extLst>
          </p:cNvPr>
          <p:cNvSpPr>
            <a:spLocks noGrp="1"/>
          </p:cNvSpPr>
          <p:nvPr>
            <p:ph type="title"/>
          </p:nvPr>
        </p:nvSpPr>
        <p:spPr/>
        <p:txBody>
          <a:bodyPr/>
          <a:lstStyle/>
          <a:p>
            <a:r>
              <a:rPr lang="en-IN" dirty="0"/>
              <a:t>How Layer-2 switching works?</a:t>
            </a:r>
          </a:p>
        </p:txBody>
      </p:sp>
      <p:sp>
        <p:nvSpPr>
          <p:cNvPr id="3" name="Content Placeholder 2">
            <a:extLst>
              <a:ext uri="{FF2B5EF4-FFF2-40B4-BE49-F238E27FC236}">
                <a16:creationId xmlns:a16="http://schemas.microsoft.com/office/drawing/2014/main" id="{01D1AD29-BAA6-E00B-773B-5F401266E35E}"/>
              </a:ext>
            </a:extLst>
          </p:cNvPr>
          <p:cNvSpPr>
            <a:spLocks noGrp="1"/>
          </p:cNvSpPr>
          <p:nvPr>
            <p:ph idx="1"/>
          </p:nvPr>
        </p:nvSpPr>
        <p:spPr/>
        <p:txBody>
          <a:bodyPr>
            <a:normAutofit fontScale="77500" lnSpcReduction="20000"/>
          </a:bodyPr>
          <a:lstStyle/>
          <a:p>
            <a:r>
              <a:rPr lang="en-US" b="1" dirty="0"/>
              <a:t>Switches</a:t>
            </a:r>
            <a:r>
              <a:rPr lang="en-US" dirty="0"/>
              <a:t> and </a:t>
            </a:r>
            <a:r>
              <a:rPr lang="en-US" b="1" dirty="0"/>
              <a:t>bridges</a:t>
            </a:r>
            <a:r>
              <a:rPr lang="en-US" dirty="0"/>
              <a:t> both work at the data link layer and filter the network using hardware (MAC) addresses. </a:t>
            </a:r>
          </a:p>
          <a:p>
            <a:r>
              <a:rPr lang="en-US" b="1" dirty="0"/>
              <a:t>Layer-2 switching</a:t>
            </a:r>
            <a:r>
              <a:rPr lang="en-US" dirty="0"/>
              <a:t> is considered hardware-based bridging because it uses a specialized hardware called </a:t>
            </a:r>
            <a:r>
              <a:rPr lang="en-US" b="1" dirty="0"/>
              <a:t>Application-Specific Integrated Circuits (ASICs)</a:t>
            </a:r>
            <a:r>
              <a:rPr lang="en-US" dirty="0"/>
              <a:t>. ASICs can run up to gigabit speeds with very low latency.</a:t>
            </a:r>
          </a:p>
          <a:p>
            <a:r>
              <a:rPr lang="en-US" dirty="0"/>
              <a:t>Bridges and switches read each frame as it passes through the network. The layer-2 device then puts the source hardware address in a filter table and keeps track of which port it was received on. This tells the switch where that device is located.</a:t>
            </a:r>
          </a:p>
          <a:p>
            <a:r>
              <a:rPr lang="en-US" dirty="0"/>
              <a:t>After a filter table is built on the layer-2 device, the device will only forward frames to the segment where the destination hardware address is located. If the destination device is on the same segment as the frame, the layer-2 device will block the frame from going to any other segments. </a:t>
            </a:r>
          </a:p>
          <a:p>
            <a:r>
              <a:rPr lang="en-US" dirty="0"/>
              <a:t>If the destination is on another segment, the frame is only transmitted to that segment. This is called </a:t>
            </a:r>
            <a:r>
              <a:rPr lang="en-US" b="1" dirty="0"/>
              <a:t>transparent bridging</a:t>
            </a:r>
            <a:r>
              <a:rPr lang="en-US" dirty="0"/>
              <a:t>.</a:t>
            </a:r>
          </a:p>
          <a:p>
            <a:endParaRPr lang="en-US" dirty="0"/>
          </a:p>
          <a:p>
            <a:endParaRPr lang="en-IN" dirty="0"/>
          </a:p>
        </p:txBody>
      </p:sp>
    </p:spTree>
    <p:extLst>
      <p:ext uri="{BB962C8B-B14F-4D97-AF65-F5344CB8AC3E}">
        <p14:creationId xmlns:p14="http://schemas.microsoft.com/office/powerpoint/2010/main" val="15153192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53A-24D1-01F6-D797-8FCD13E8A68A}"/>
              </a:ext>
            </a:extLst>
          </p:cNvPr>
          <p:cNvSpPr>
            <a:spLocks noGrp="1"/>
          </p:cNvSpPr>
          <p:nvPr>
            <p:ph type="title"/>
          </p:nvPr>
        </p:nvSpPr>
        <p:spPr/>
        <p:txBody>
          <a:bodyPr/>
          <a:lstStyle/>
          <a:p>
            <a:r>
              <a:rPr lang="en-IN" dirty="0"/>
              <a:t>Lack of filtering</a:t>
            </a:r>
          </a:p>
        </p:txBody>
      </p:sp>
      <p:sp>
        <p:nvSpPr>
          <p:cNvPr id="3" name="Content Placeholder 2">
            <a:extLst>
              <a:ext uri="{FF2B5EF4-FFF2-40B4-BE49-F238E27FC236}">
                <a16:creationId xmlns:a16="http://schemas.microsoft.com/office/drawing/2014/main" id="{01D1AD29-BAA6-E00B-773B-5F401266E35E}"/>
              </a:ext>
            </a:extLst>
          </p:cNvPr>
          <p:cNvSpPr>
            <a:spLocks noGrp="1"/>
          </p:cNvSpPr>
          <p:nvPr>
            <p:ph idx="1"/>
          </p:nvPr>
        </p:nvSpPr>
        <p:spPr/>
        <p:txBody>
          <a:bodyPr>
            <a:normAutofit fontScale="77500" lnSpcReduction="20000"/>
          </a:bodyPr>
          <a:lstStyle/>
          <a:p>
            <a:r>
              <a:rPr lang="en-US" dirty="0"/>
              <a:t>When a layer-2 device (switch) interface receives a frame and the destination hardware address is unknown to the device’s filter table, it will forward the frame to all connected segments. </a:t>
            </a:r>
          </a:p>
          <a:p>
            <a:r>
              <a:rPr lang="en-US" dirty="0"/>
              <a:t>If the unknown device replies to this forwarding of the frame, the switch updates the filter table on that device’s location. </a:t>
            </a:r>
          </a:p>
          <a:p>
            <a:r>
              <a:rPr lang="en-US" dirty="0"/>
              <a:t>However, the destination address of the transmitting frame may be a broadcast address, in which case the switch will forward all broadcasts to every connected segment by default.</a:t>
            </a:r>
          </a:p>
          <a:p>
            <a:r>
              <a:rPr lang="en-US" dirty="0"/>
              <a:t>All devices that the broadcast is forwarded to are considered to be in the same broadcast domain. </a:t>
            </a:r>
          </a:p>
          <a:p>
            <a:r>
              <a:rPr lang="en-US" dirty="0"/>
              <a:t>Layer-2 devices propagate layer-2 broadcast storms. The only way to stop a broadcast storm from propagating through an internetwork is with a layer-3 device (router).</a:t>
            </a:r>
          </a:p>
          <a:p>
            <a:r>
              <a:rPr lang="en-US" dirty="0"/>
              <a:t>The biggest benefit of using switches instead of hubs in your internetwork is that each switch port is its own collision domain, whereas a hub creates one large collision domain.</a:t>
            </a:r>
          </a:p>
          <a:p>
            <a:endParaRPr lang="en-US" dirty="0"/>
          </a:p>
          <a:p>
            <a:endParaRPr lang="en-IN" dirty="0"/>
          </a:p>
        </p:txBody>
      </p:sp>
    </p:spTree>
    <p:extLst>
      <p:ext uri="{BB962C8B-B14F-4D97-AF65-F5344CB8AC3E}">
        <p14:creationId xmlns:p14="http://schemas.microsoft.com/office/powerpoint/2010/main" val="4043195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C77BC-7257-3514-D925-E0150604B65C}"/>
              </a:ext>
            </a:extLst>
          </p:cNvPr>
          <p:cNvSpPr>
            <a:spLocks noGrp="1"/>
          </p:cNvSpPr>
          <p:nvPr>
            <p:ph type="title"/>
          </p:nvPr>
        </p:nvSpPr>
        <p:spPr/>
        <p:txBody>
          <a:bodyPr/>
          <a:lstStyle/>
          <a:p>
            <a:r>
              <a:rPr lang="en-IN" dirty="0"/>
              <a:t>Bluetooth</a:t>
            </a:r>
          </a:p>
        </p:txBody>
      </p:sp>
      <p:sp>
        <p:nvSpPr>
          <p:cNvPr id="3" name="Content Placeholder 2">
            <a:extLst>
              <a:ext uri="{FF2B5EF4-FFF2-40B4-BE49-F238E27FC236}">
                <a16:creationId xmlns:a16="http://schemas.microsoft.com/office/drawing/2014/main" id="{5B1DFB5D-1C77-20F4-5D96-0B70564789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E286D15-436A-5ABF-AC47-50E0C100377F}"/>
              </a:ext>
            </a:extLst>
          </p:cNvPr>
          <p:cNvPicPr>
            <a:picLocks noChangeAspect="1"/>
          </p:cNvPicPr>
          <p:nvPr/>
        </p:nvPicPr>
        <p:blipFill>
          <a:blip r:embed="rId2"/>
          <a:stretch>
            <a:fillRect/>
          </a:stretch>
        </p:blipFill>
        <p:spPr>
          <a:xfrm>
            <a:off x="2727064" y="2014140"/>
            <a:ext cx="5841583" cy="4164180"/>
          </a:xfrm>
          <a:prstGeom prst="rect">
            <a:avLst/>
          </a:prstGeom>
        </p:spPr>
      </p:pic>
    </p:spTree>
    <p:extLst>
      <p:ext uri="{BB962C8B-B14F-4D97-AF65-F5344CB8AC3E}">
        <p14:creationId xmlns:p14="http://schemas.microsoft.com/office/powerpoint/2010/main" val="32941736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928D-DFD4-C3F2-04E2-6480869552AD}"/>
              </a:ext>
            </a:extLst>
          </p:cNvPr>
          <p:cNvSpPr>
            <a:spLocks noGrp="1"/>
          </p:cNvSpPr>
          <p:nvPr>
            <p:ph type="title"/>
          </p:nvPr>
        </p:nvSpPr>
        <p:spPr/>
        <p:txBody>
          <a:bodyPr/>
          <a:lstStyle/>
          <a:p>
            <a:r>
              <a:rPr lang="en-IN" dirty="0"/>
              <a:t>Spanning Tree Protocol (STP)</a:t>
            </a:r>
          </a:p>
        </p:txBody>
      </p:sp>
      <p:sp>
        <p:nvSpPr>
          <p:cNvPr id="3" name="Content Placeholder 2">
            <a:extLst>
              <a:ext uri="{FF2B5EF4-FFF2-40B4-BE49-F238E27FC236}">
                <a16:creationId xmlns:a16="http://schemas.microsoft.com/office/drawing/2014/main" id="{BB06D81A-CF9A-5E12-3907-D934720F9021}"/>
              </a:ext>
            </a:extLst>
          </p:cNvPr>
          <p:cNvSpPr>
            <a:spLocks noGrp="1"/>
          </p:cNvSpPr>
          <p:nvPr>
            <p:ph idx="1"/>
          </p:nvPr>
        </p:nvSpPr>
        <p:spPr/>
        <p:txBody>
          <a:bodyPr/>
          <a:lstStyle/>
          <a:p>
            <a:r>
              <a:rPr lang="en-US" dirty="0"/>
              <a:t>To increase reliability, redundant links can be used between bridges. </a:t>
            </a:r>
          </a:p>
          <a:p>
            <a:r>
              <a:rPr lang="en-US" dirty="0"/>
              <a:t>Let us consider two parallel links between a pair of bridges. </a:t>
            </a:r>
          </a:p>
          <a:p>
            <a:r>
              <a:rPr lang="en-US" dirty="0"/>
              <a:t>This design ensures that if one link is cut, the network will not be partitioned into  two sets of computers that cannot talk to each other. </a:t>
            </a:r>
            <a:endParaRPr lang="en-IN" dirty="0"/>
          </a:p>
        </p:txBody>
      </p:sp>
      <p:pic>
        <p:nvPicPr>
          <p:cNvPr id="5" name="Picture 4">
            <a:extLst>
              <a:ext uri="{FF2B5EF4-FFF2-40B4-BE49-F238E27FC236}">
                <a16:creationId xmlns:a16="http://schemas.microsoft.com/office/drawing/2014/main" id="{12066FBB-B720-7824-DE8B-046CF922C7C6}"/>
              </a:ext>
            </a:extLst>
          </p:cNvPr>
          <p:cNvPicPr>
            <a:picLocks noChangeAspect="1"/>
          </p:cNvPicPr>
          <p:nvPr/>
        </p:nvPicPr>
        <p:blipFill>
          <a:blip r:embed="rId2"/>
          <a:stretch>
            <a:fillRect/>
          </a:stretch>
        </p:blipFill>
        <p:spPr>
          <a:xfrm>
            <a:off x="3234810" y="3819552"/>
            <a:ext cx="5323563" cy="2767448"/>
          </a:xfrm>
          <a:prstGeom prst="rect">
            <a:avLst/>
          </a:prstGeom>
        </p:spPr>
      </p:pic>
    </p:spTree>
    <p:extLst>
      <p:ext uri="{BB962C8B-B14F-4D97-AF65-F5344CB8AC3E}">
        <p14:creationId xmlns:p14="http://schemas.microsoft.com/office/powerpoint/2010/main" val="29258478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53A-24D1-01F6-D797-8FCD13E8A68A}"/>
              </a:ext>
            </a:extLst>
          </p:cNvPr>
          <p:cNvSpPr>
            <a:spLocks noGrp="1"/>
          </p:cNvSpPr>
          <p:nvPr>
            <p:ph type="title"/>
          </p:nvPr>
        </p:nvSpPr>
        <p:spPr/>
        <p:txBody>
          <a:bodyPr/>
          <a:lstStyle/>
          <a:p>
            <a:r>
              <a:rPr lang="en-IN" dirty="0"/>
              <a:t>Spanning Tree Protocol (STP) – Problem</a:t>
            </a:r>
          </a:p>
        </p:txBody>
      </p:sp>
      <p:sp>
        <p:nvSpPr>
          <p:cNvPr id="3" name="Content Placeholder 2">
            <a:extLst>
              <a:ext uri="{FF2B5EF4-FFF2-40B4-BE49-F238E27FC236}">
                <a16:creationId xmlns:a16="http://schemas.microsoft.com/office/drawing/2014/main" id="{01D1AD29-BAA6-E00B-773B-5F401266E35E}"/>
              </a:ext>
            </a:extLst>
          </p:cNvPr>
          <p:cNvSpPr>
            <a:spLocks noGrp="1"/>
          </p:cNvSpPr>
          <p:nvPr>
            <p:ph idx="1"/>
          </p:nvPr>
        </p:nvSpPr>
        <p:spPr/>
        <p:txBody>
          <a:bodyPr>
            <a:normAutofit lnSpcReduction="10000"/>
          </a:bodyPr>
          <a:lstStyle/>
          <a:p>
            <a:r>
              <a:rPr lang="en-IN" dirty="0"/>
              <a:t>This design solves one problem, but can create another – loops.</a:t>
            </a:r>
          </a:p>
          <a:p>
            <a:r>
              <a:rPr lang="en-IN" dirty="0"/>
              <a:t>Suppose host A sends a frame F0 that reaches bridge B1. The bridge will send copies of this frame to all its other ports, using the usual flooding concept.</a:t>
            </a:r>
          </a:p>
          <a:p>
            <a:r>
              <a:rPr lang="en-IN" dirty="0"/>
              <a:t>Since there are two links between B1 and B2, two copies of the frame, called F1 and F2 will reach B2.</a:t>
            </a:r>
          </a:p>
          <a:p>
            <a:r>
              <a:rPr lang="en-IN" dirty="0"/>
              <a:t>B2 does not know F1 and F2 are copies of each other, so it copies them as F3 and F4 and floods, meaning they will also go back to B1.</a:t>
            </a:r>
          </a:p>
          <a:p>
            <a:r>
              <a:rPr lang="en-IN" dirty="0"/>
              <a:t>B1 again sees two new frames with an unknown destination and repeats the earlier steps; B2 does the same – this will go on and on</a:t>
            </a:r>
          </a:p>
        </p:txBody>
      </p:sp>
    </p:spTree>
    <p:extLst>
      <p:ext uri="{BB962C8B-B14F-4D97-AF65-F5344CB8AC3E}">
        <p14:creationId xmlns:p14="http://schemas.microsoft.com/office/powerpoint/2010/main" val="1643753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53A-24D1-01F6-D797-8FCD13E8A68A}"/>
              </a:ext>
            </a:extLst>
          </p:cNvPr>
          <p:cNvSpPr>
            <a:spLocks noGrp="1"/>
          </p:cNvSpPr>
          <p:nvPr>
            <p:ph type="title"/>
          </p:nvPr>
        </p:nvSpPr>
        <p:spPr/>
        <p:txBody>
          <a:bodyPr/>
          <a:lstStyle/>
          <a:p>
            <a:r>
              <a:rPr lang="en-IN" dirty="0"/>
              <a:t>Spanning Tree Protocol (STP) – Solution</a:t>
            </a:r>
          </a:p>
        </p:txBody>
      </p:sp>
      <p:sp>
        <p:nvSpPr>
          <p:cNvPr id="3" name="Content Placeholder 2">
            <a:extLst>
              <a:ext uri="{FF2B5EF4-FFF2-40B4-BE49-F238E27FC236}">
                <a16:creationId xmlns:a16="http://schemas.microsoft.com/office/drawing/2014/main" id="{01D1AD29-BAA6-E00B-773B-5F401266E35E}"/>
              </a:ext>
            </a:extLst>
          </p:cNvPr>
          <p:cNvSpPr>
            <a:spLocks noGrp="1"/>
          </p:cNvSpPr>
          <p:nvPr>
            <p:ph idx="1"/>
          </p:nvPr>
        </p:nvSpPr>
        <p:spPr/>
        <p:txBody>
          <a:bodyPr>
            <a:normAutofit/>
          </a:bodyPr>
          <a:lstStyle/>
          <a:p>
            <a:r>
              <a:rPr lang="en-US" dirty="0"/>
              <a:t>The solution to this difficulty is for the bridges to communicate with each  other and overlay the actual topology with a </a:t>
            </a:r>
            <a:r>
              <a:rPr lang="en-US" b="1" dirty="0"/>
              <a:t>spanning tree </a:t>
            </a:r>
            <a:r>
              <a:rPr lang="en-US" dirty="0"/>
              <a:t>that reaches every  bridge. </a:t>
            </a:r>
          </a:p>
          <a:p>
            <a:r>
              <a:rPr lang="en-US" dirty="0"/>
              <a:t>In effect, some potential connections between bridges are ignored in the  interest of constructing a fictitious loop-free topology that is a subset of the actual  topology. </a:t>
            </a:r>
          </a:p>
          <a:p>
            <a:r>
              <a:rPr lang="en-US" dirty="0"/>
              <a:t>Let us consider a spanning tree containing 5 bridges.</a:t>
            </a:r>
          </a:p>
          <a:p>
            <a:endParaRPr lang="en-IN" dirty="0"/>
          </a:p>
        </p:txBody>
      </p:sp>
    </p:spTree>
    <p:extLst>
      <p:ext uri="{BB962C8B-B14F-4D97-AF65-F5344CB8AC3E}">
        <p14:creationId xmlns:p14="http://schemas.microsoft.com/office/powerpoint/2010/main" val="34416604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04D6-48F9-A6C1-A46D-B615B8D13084}"/>
              </a:ext>
            </a:extLst>
          </p:cNvPr>
          <p:cNvSpPr>
            <a:spLocks noGrp="1"/>
          </p:cNvSpPr>
          <p:nvPr>
            <p:ph type="title"/>
          </p:nvPr>
        </p:nvSpPr>
        <p:spPr/>
        <p:txBody>
          <a:bodyPr/>
          <a:lstStyle/>
          <a:p>
            <a:r>
              <a:rPr lang="en-IN" dirty="0"/>
              <a:t>Spanning Tree Example</a:t>
            </a:r>
          </a:p>
        </p:txBody>
      </p:sp>
      <p:sp>
        <p:nvSpPr>
          <p:cNvPr id="4" name="Content Placeholder 3">
            <a:extLst>
              <a:ext uri="{FF2B5EF4-FFF2-40B4-BE49-F238E27FC236}">
                <a16:creationId xmlns:a16="http://schemas.microsoft.com/office/drawing/2014/main" id="{88F244D9-CC90-98CA-E3A0-0A06CE4B4A7F}"/>
              </a:ext>
            </a:extLst>
          </p:cNvPr>
          <p:cNvSpPr>
            <a:spLocks noGrp="1"/>
          </p:cNvSpPr>
          <p:nvPr>
            <p:ph sz="half" idx="1"/>
          </p:nvPr>
        </p:nvSpPr>
        <p:spPr/>
        <p:txBody>
          <a:bodyPr>
            <a:normAutofit fontScale="92500" lnSpcReduction="20000"/>
          </a:bodyPr>
          <a:lstStyle/>
          <a:p>
            <a:endParaRPr lang="en-IN"/>
          </a:p>
        </p:txBody>
      </p:sp>
      <p:sp>
        <p:nvSpPr>
          <p:cNvPr id="5" name="Content Placeholder 4">
            <a:extLst>
              <a:ext uri="{FF2B5EF4-FFF2-40B4-BE49-F238E27FC236}">
                <a16:creationId xmlns:a16="http://schemas.microsoft.com/office/drawing/2014/main" id="{D797ADAB-353C-0893-3E77-3D5266719D7B}"/>
              </a:ext>
            </a:extLst>
          </p:cNvPr>
          <p:cNvSpPr>
            <a:spLocks noGrp="1"/>
          </p:cNvSpPr>
          <p:nvPr>
            <p:ph sz="half" idx="2"/>
          </p:nvPr>
        </p:nvSpPr>
        <p:spPr/>
        <p:txBody>
          <a:bodyPr>
            <a:normAutofit fontScale="92500" lnSpcReduction="20000"/>
          </a:bodyPr>
          <a:lstStyle/>
          <a:p>
            <a:r>
              <a:rPr lang="en-US" sz="2000" dirty="0"/>
              <a:t>There  are some redundant connections between the bridges so that frames will be forwarded in loops if all of the links are used. </a:t>
            </a:r>
          </a:p>
          <a:p>
            <a:r>
              <a:rPr lang="en-US" sz="2000" dirty="0"/>
              <a:t>This topology can be thought of as a  graph in which the bridges are the nodes and the point-to-point links are the  edges. </a:t>
            </a:r>
          </a:p>
          <a:p>
            <a:r>
              <a:rPr lang="en-US" sz="2000" dirty="0"/>
              <a:t>The graph can be reduced to a spanning tree, which has no cycles by dropping the links shown as dashed lines.</a:t>
            </a:r>
          </a:p>
          <a:p>
            <a:r>
              <a:rPr lang="en-US" sz="2000" dirty="0"/>
              <a:t>Using this spanning tree, there is exactly one path from every station to every other station. </a:t>
            </a:r>
          </a:p>
          <a:p>
            <a:r>
              <a:rPr lang="en-US" sz="2000" dirty="0"/>
              <a:t>Once  the bridges have agreed on the spanning tree, all forwarding between stations follows the spanning tree. </a:t>
            </a:r>
          </a:p>
          <a:p>
            <a:r>
              <a:rPr lang="en-US" sz="2000" dirty="0"/>
              <a:t>Since there is a unique path from each source to each  destination, loops are impossible.</a:t>
            </a:r>
            <a:endParaRPr lang="en-IN" sz="2000" dirty="0"/>
          </a:p>
        </p:txBody>
      </p:sp>
      <p:pic>
        <p:nvPicPr>
          <p:cNvPr id="7" name="Picture 6">
            <a:extLst>
              <a:ext uri="{FF2B5EF4-FFF2-40B4-BE49-F238E27FC236}">
                <a16:creationId xmlns:a16="http://schemas.microsoft.com/office/drawing/2014/main" id="{E315184A-B394-3FD2-495E-E0D88E5855CA}"/>
              </a:ext>
            </a:extLst>
          </p:cNvPr>
          <p:cNvPicPr>
            <a:picLocks noChangeAspect="1"/>
          </p:cNvPicPr>
          <p:nvPr/>
        </p:nvPicPr>
        <p:blipFill>
          <a:blip r:embed="rId2"/>
          <a:stretch>
            <a:fillRect/>
          </a:stretch>
        </p:blipFill>
        <p:spPr>
          <a:xfrm>
            <a:off x="910119" y="2671091"/>
            <a:ext cx="4869550" cy="1972828"/>
          </a:xfrm>
          <a:prstGeom prst="rect">
            <a:avLst/>
          </a:prstGeom>
        </p:spPr>
      </p:pic>
    </p:spTree>
    <p:extLst>
      <p:ext uri="{BB962C8B-B14F-4D97-AF65-F5344CB8AC3E}">
        <p14:creationId xmlns:p14="http://schemas.microsoft.com/office/powerpoint/2010/main" val="7885629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579192-028A-3575-2274-18DAC64BA64A}"/>
              </a:ext>
            </a:extLst>
          </p:cNvPr>
          <p:cNvSpPr>
            <a:spLocks noGrp="1"/>
          </p:cNvSpPr>
          <p:nvPr>
            <p:ph type="title"/>
          </p:nvPr>
        </p:nvSpPr>
        <p:spPr/>
        <p:txBody>
          <a:bodyPr/>
          <a:lstStyle/>
          <a:p>
            <a:r>
              <a:rPr lang="en-IN" dirty="0"/>
              <a:t>Construction of the spanning tree – 1</a:t>
            </a:r>
          </a:p>
        </p:txBody>
      </p:sp>
      <p:sp>
        <p:nvSpPr>
          <p:cNvPr id="6" name="Content Placeholder 5">
            <a:extLst>
              <a:ext uri="{FF2B5EF4-FFF2-40B4-BE49-F238E27FC236}">
                <a16:creationId xmlns:a16="http://schemas.microsoft.com/office/drawing/2014/main" id="{1BFCBF87-8CD6-8551-DE4A-65DF5137FCCE}"/>
              </a:ext>
            </a:extLst>
          </p:cNvPr>
          <p:cNvSpPr>
            <a:spLocks noGrp="1"/>
          </p:cNvSpPr>
          <p:nvPr>
            <p:ph idx="1"/>
          </p:nvPr>
        </p:nvSpPr>
        <p:spPr/>
        <p:txBody>
          <a:bodyPr>
            <a:normAutofit lnSpcReduction="10000"/>
          </a:bodyPr>
          <a:lstStyle/>
          <a:p>
            <a:r>
              <a:rPr lang="en-US" dirty="0"/>
              <a:t>The bridges must first choose one bridge to be the root of the spanning tree.  </a:t>
            </a:r>
          </a:p>
          <a:p>
            <a:r>
              <a:rPr lang="en-US" dirty="0"/>
              <a:t>To make this choice, they each include an identifier based on their MAC address  in the configuration message, as well as the identifier of the bridge they believe to  be the root. </a:t>
            </a:r>
          </a:p>
          <a:p>
            <a:r>
              <a:rPr lang="en-US" dirty="0"/>
              <a:t>MAC addresses are installed by the manufacturer and guaranteed to  be unique worldwide, which makes these identifiers convenient and unique. The  bridges choose the bridge with the lowest identifier to be the root. After enough  messages have been exchanged to spread the news, all bridges will agree on  which bridge is the root.  </a:t>
            </a:r>
          </a:p>
          <a:p>
            <a:r>
              <a:rPr lang="en-US" dirty="0"/>
              <a:t>In our example, bridge B1 becomes the root. </a:t>
            </a:r>
          </a:p>
          <a:p>
            <a:endParaRPr lang="en-IN" dirty="0"/>
          </a:p>
        </p:txBody>
      </p:sp>
    </p:spTree>
    <p:extLst>
      <p:ext uri="{BB962C8B-B14F-4D97-AF65-F5344CB8AC3E}">
        <p14:creationId xmlns:p14="http://schemas.microsoft.com/office/powerpoint/2010/main" val="6008716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579192-028A-3575-2274-18DAC64BA64A}"/>
              </a:ext>
            </a:extLst>
          </p:cNvPr>
          <p:cNvSpPr>
            <a:spLocks noGrp="1"/>
          </p:cNvSpPr>
          <p:nvPr>
            <p:ph type="title"/>
          </p:nvPr>
        </p:nvSpPr>
        <p:spPr/>
        <p:txBody>
          <a:bodyPr/>
          <a:lstStyle/>
          <a:p>
            <a:r>
              <a:rPr lang="en-IN" dirty="0"/>
              <a:t>Construction of the spanning tree – 2</a:t>
            </a:r>
          </a:p>
        </p:txBody>
      </p:sp>
      <p:sp>
        <p:nvSpPr>
          <p:cNvPr id="6" name="Content Placeholder 5">
            <a:extLst>
              <a:ext uri="{FF2B5EF4-FFF2-40B4-BE49-F238E27FC236}">
                <a16:creationId xmlns:a16="http://schemas.microsoft.com/office/drawing/2014/main" id="{1BFCBF87-8CD6-8551-DE4A-65DF5137FCCE}"/>
              </a:ext>
            </a:extLst>
          </p:cNvPr>
          <p:cNvSpPr>
            <a:spLocks noGrp="1"/>
          </p:cNvSpPr>
          <p:nvPr>
            <p:ph idx="1"/>
          </p:nvPr>
        </p:nvSpPr>
        <p:spPr/>
        <p:txBody>
          <a:bodyPr>
            <a:normAutofit fontScale="85000" lnSpcReduction="20000"/>
          </a:bodyPr>
          <a:lstStyle/>
          <a:p>
            <a:r>
              <a:rPr lang="en-US" dirty="0"/>
              <a:t>Next, a tree of shortest paths from the root to every bridge is constructed. Here, bridges B2 and B3 can be reached from bridge B1 in a single hop, that is a shortest path. </a:t>
            </a:r>
          </a:p>
          <a:p>
            <a:r>
              <a:rPr lang="en-US" dirty="0"/>
              <a:t>Bridge B4 can be reached in two hops, via either B2 or  B3. To break this tie, the path via the bridge with the lowest identifier is chosen,  so B4 is reached via B2. </a:t>
            </a:r>
          </a:p>
          <a:p>
            <a:r>
              <a:rPr lang="en-US" dirty="0"/>
              <a:t>Bridge B5 can be reached in two hops via B3.  </a:t>
            </a:r>
          </a:p>
          <a:p>
            <a:r>
              <a:rPr lang="en-US" dirty="0"/>
              <a:t>To find these shortest paths, bridges include the distance from the root in their  configuration messages. Each bridge remembers the shortest path it finds to the  root. The bridges then turn off ports that are not part of the shortest path.  </a:t>
            </a:r>
          </a:p>
          <a:p>
            <a:r>
              <a:rPr lang="en-US" dirty="0"/>
              <a:t>Although the tree spans all the bridges, not all the links (or even bridges) are  necessarily present in the tree. This happens because turning off the ports prunes  some links from the network to prevent loops. Even after the spanning tree has  been established, the algorithm continues to run during normal operation to automatically detect topology changes and update the tree</a:t>
            </a:r>
            <a:r>
              <a:rPr lang="en-US"/>
              <a:t>.  </a:t>
            </a:r>
            <a:endParaRPr lang="en-US" dirty="0"/>
          </a:p>
        </p:txBody>
      </p:sp>
    </p:spTree>
    <p:extLst>
      <p:ext uri="{BB962C8B-B14F-4D97-AF65-F5344CB8AC3E}">
        <p14:creationId xmlns:p14="http://schemas.microsoft.com/office/powerpoint/2010/main" val="38846379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7B8960-D97E-8670-48B3-22F1605091D8}"/>
              </a:ext>
            </a:extLst>
          </p:cNvPr>
          <p:cNvSpPr>
            <a:spLocks noGrp="1"/>
          </p:cNvSpPr>
          <p:nvPr>
            <p:ph type="title"/>
          </p:nvPr>
        </p:nvSpPr>
        <p:spPr/>
        <p:txBody>
          <a:bodyPr/>
          <a:lstStyle/>
          <a:p>
            <a:r>
              <a:rPr lang="en-IN" dirty="0"/>
              <a:t>IPv6</a:t>
            </a:r>
          </a:p>
        </p:txBody>
      </p:sp>
      <p:sp>
        <p:nvSpPr>
          <p:cNvPr id="5" name="Text Placeholder 4">
            <a:extLst>
              <a:ext uri="{FF2B5EF4-FFF2-40B4-BE49-F238E27FC236}">
                <a16:creationId xmlns:a16="http://schemas.microsoft.com/office/drawing/2014/main" id="{72974C3D-AD2A-888F-A119-4635DDEAC5C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43180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2228-162F-8E4D-993C-FDCC78BEC03F}"/>
              </a:ext>
            </a:extLst>
          </p:cNvPr>
          <p:cNvSpPr>
            <a:spLocks noGrp="1"/>
          </p:cNvSpPr>
          <p:nvPr>
            <p:ph type="title"/>
          </p:nvPr>
        </p:nvSpPr>
        <p:spPr/>
        <p:txBody>
          <a:bodyPr/>
          <a:lstStyle/>
          <a:p>
            <a:r>
              <a:rPr lang="en-IN" dirty="0"/>
              <a:t>IPv6 addressing</a:t>
            </a:r>
          </a:p>
        </p:txBody>
      </p:sp>
      <p:sp>
        <p:nvSpPr>
          <p:cNvPr id="3" name="Content Placeholder 2">
            <a:extLst>
              <a:ext uri="{FF2B5EF4-FFF2-40B4-BE49-F238E27FC236}">
                <a16:creationId xmlns:a16="http://schemas.microsoft.com/office/drawing/2014/main" id="{A47CD172-4B72-B8C6-4744-5946C0611AAB}"/>
              </a:ext>
            </a:extLst>
          </p:cNvPr>
          <p:cNvSpPr>
            <a:spLocks noGrp="1"/>
          </p:cNvSpPr>
          <p:nvPr>
            <p:ph idx="1"/>
          </p:nvPr>
        </p:nvSpPr>
        <p:spPr/>
        <p:txBody>
          <a:bodyPr/>
          <a:lstStyle/>
          <a:p>
            <a:r>
              <a:rPr lang="en-IN" dirty="0"/>
              <a:t>An IPv6 address is 128 bits (16 bytes) long, which is 4 times that of IPv4</a:t>
            </a:r>
          </a:p>
          <a:p>
            <a:r>
              <a:rPr lang="en-IN" dirty="0"/>
              <a:t>Instead of the </a:t>
            </a:r>
            <a:r>
              <a:rPr lang="en-IN" b="1" dirty="0"/>
              <a:t>dotted decimal notation</a:t>
            </a:r>
            <a:r>
              <a:rPr lang="en-IN" dirty="0"/>
              <a:t>, in IPv6, we use </a:t>
            </a:r>
            <a:r>
              <a:rPr lang="en-IN" b="1" dirty="0"/>
              <a:t>colon hexadecimal notation</a:t>
            </a:r>
            <a:endParaRPr lang="en-IN" dirty="0"/>
          </a:p>
          <a:p>
            <a:endParaRPr lang="en-IN" b="1" dirty="0"/>
          </a:p>
          <a:p>
            <a:endParaRPr lang="en-IN" b="1" dirty="0"/>
          </a:p>
          <a:p>
            <a:r>
              <a:rPr lang="en-IN" dirty="0"/>
              <a:t>Here, we have 8 sections of 2 bytes each, each 2 bytes represented as 4 hex digits – hence we have 32 hex digits for an IPv6 address</a:t>
            </a:r>
          </a:p>
          <a:p>
            <a:r>
              <a:rPr lang="en-IN" b="1" dirty="0"/>
              <a:t>Zero compression</a:t>
            </a:r>
            <a:r>
              <a:rPr lang="en-IN" dirty="0"/>
              <a:t> can be used</a:t>
            </a:r>
          </a:p>
          <a:p>
            <a:endParaRPr lang="en-IN" dirty="0"/>
          </a:p>
        </p:txBody>
      </p:sp>
      <p:pic>
        <p:nvPicPr>
          <p:cNvPr id="5" name="Picture 4">
            <a:extLst>
              <a:ext uri="{FF2B5EF4-FFF2-40B4-BE49-F238E27FC236}">
                <a16:creationId xmlns:a16="http://schemas.microsoft.com/office/drawing/2014/main" id="{B9F76382-4EE8-6E2F-0FA4-ED96346092A7}"/>
              </a:ext>
            </a:extLst>
          </p:cNvPr>
          <p:cNvPicPr>
            <a:picLocks noChangeAspect="1"/>
          </p:cNvPicPr>
          <p:nvPr/>
        </p:nvPicPr>
        <p:blipFill>
          <a:blip r:embed="rId2"/>
          <a:stretch>
            <a:fillRect/>
          </a:stretch>
        </p:blipFill>
        <p:spPr>
          <a:xfrm>
            <a:off x="4406812" y="3194038"/>
            <a:ext cx="6665273" cy="463562"/>
          </a:xfrm>
          <a:prstGeom prst="rect">
            <a:avLst/>
          </a:prstGeom>
        </p:spPr>
      </p:pic>
      <p:pic>
        <p:nvPicPr>
          <p:cNvPr id="7" name="Picture 6">
            <a:extLst>
              <a:ext uri="{FF2B5EF4-FFF2-40B4-BE49-F238E27FC236}">
                <a16:creationId xmlns:a16="http://schemas.microsoft.com/office/drawing/2014/main" id="{1E2BF9DF-23F5-97D3-D0CD-335FDC62843C}"/>
              </a:ext>
            </a:extLst>
          </p:cNvPr>
          <p:cNvPicPr>
            <a:picLocks noChangeAspect="1"/>
          </p:cNvPicPr>
          <p:nvPr/>
        </p:nvPicPr>
        <p:blipFill>
          <a:blip r:embed="rId3"/>
          <a:stretch>
            <a:fillRect/>
          </a:stretch>
        </p:blipFill>
        <p:spPr>
          <a:xfrm>
            <a:off x="4838327" y="3746208"/>
            <a:ext cx="5411806" cy="463561"/>
          </a:xfrm>
          <a:prstGeom prst="rect">
            <a:avLst/>
          </a:prstGeom>
        </p:spPr>
      </p:pic>
      <p:pic>
        <p:nvPicPr>
          <p:cNvPr id="9" name="Picture 8">
            <a:extLst>
              <a:ext uri="{FF2B5EF4-FFF2-40B4-BE49-F238E27FC236}">
                <a16:creationId xmlns:a16="http://schemas.microsoft.com/office/drawing/2014/main" id="{E1D6C5A3-E4F8-CB7F-239E-D46575151B6E}"/>
              </a:ext>
            </a:extLst>
          </p:cNvPr>
          <p:cNvPicPr>
            <a:picLocks noChangeAspect="1"/>
          </p:cNvPicPr>
          <p:nvPr/>
        </p:nvPicPr>
        <p:blipFill>
          <a:blip r:embed="rId4"/>
          <a:stretch>
            <a:fillRect/>
          </a:stretch>
        </p:blipFill>
        <p:spPr>
          <a:xfrm>
            <a:off x="6013532" y="5515068"/>
            <a:ext cx="5587314" cy="796832"/>
          </a:xfrm>
          <a:prstGeom prst="rect">
            <a:avLst/>
          </a:prstGeom>
        </p:spPr>
      </p:pic>
    </p:spTree>
    <p:extLst>
      <p:ext uri="{BB962C8B-B14F-4D97-AF65-F5344CB8AC3E}">
        <p14:creationId xmlns:p14="http://schemas.microsoft.com/office/powerpoint/2010/main" val="15142663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2A0C-F838-261C-A05C-B0A2DDC9A1DA}"/>
              </a:ext>
            </a:extLst>
          </p:cNvPr>
          <p:cNvSpPr>
            <a:spLocks noGrp="1"/>
          </p:cNvSpPr>
          <p:nvPr>
            <p:ph type="title"/>
          </p:nvPr>
        </p:nvSpPr>
        <p:spPr/>
        <p:txBody>
          <a:bodyPr/>
          <a:lstStyle/>
          <a:p>
            <a:r>
              <a:rPr lang="en-IN" dirty="0"/>
              <a:t>IPv6 addressing</a:t>
            </a:r>
          </a:p>
        </p:txBody>
      </p:sp>
      <p:sp>
        <p:nvSpPr>
          <p:cNvPr id="3" name="Content Placeholder 2">
            <a:extLst>
              <a:ext uri="{FF2B5EF4-FFF2-40B4-BE49-F238E27FC236}">
                <a16:creationId xmlns:a16="http://schemas.microsoft.com/office/drawing/2014/main" id="{8AF4E200-CF2F-D74E-BC54-49F9D2B29523}"/>
              </a:ext>
            </a:extLst>
          </p:cNvPr>
          <p:cNvSpPr>
            <a:spLocks noGrp="1"/>
          </p:cNvSpPr>
          <p:nvPr>
            <p:ph idx="1"/>
          </p:nvPr>
        </p:nvSpPr>
        <p:spPr/>
        <p:txBody>
          <a:bodyPr/>
          <a:lstStyle/>
          <a:p>
            <a:r>
              <a:rPr lang="en-IN" dirty="0"/>
              <a:t>IPv6 uses hierarchical addressing</a:t>
            </a:r>
          </a:p>
          <a:p>
            <a:r>
              <a:rPr lang="en-IN" dirty="0"/>
              <a:t>It is classless and uses CIDR notation</a:t>
            </a:r>
          </a:p>
          <a:p>
            <a:r>
              <a:rPr lang="en-IN" dirty="0"/>
              <a:t>Example</a:t>
            </a:r>
          </a:p>
          <a:p>
            <a:endParaRPr lang="en-IN" dirty="0"/>
          </a:p>
          <a:p>
            <a:endParaRPr lang="en-IN" dirty="0"/>
          </a:p>
        </p:txBody>
      </p:sp>
      <p:pic>
        <p:nvPicPr>
          <p:cNvPr id="5" name="Picture 4">
            <a:extLst>
              <a:ext uri="{FF2B5EF4-FFF2-40B4-BE49-F238E27FC236}">
                <a16:creationId xmlns:a16="http://schemas.microsoft.com/office/drawing/2014/main" id="{22ECCBF2-1312-BF4B-927F-1FC7C806B86C}"/>
              </a:ext>
            </a:extLst>
          </p:cNvPr>
          <p:cNvPicPr>
            <a:picLocks noChangeAspect="1"/>
          </p:cNvPicPr>
          <p:nvPr/>
        </p:nvPicPr>
        <p:blipFill>
          <a:blip r:embed="rId2"/>
          <a:stretch>
            <a:fillRect/>
          </a:stretch>
        </p:blipFill>
        <p:spPr>
          <a:xfrm>
            <a:off x="2524651" y="2678690"/>
            <a:ext cx="3247434" cy="750310"/>
          </a:xfrm>
          <a:prstGeom prst="rect">
            <a:avLst/>
          </a:prstGeom>
        </p:spPr>
      </p:pic>
    </p:spTree>
    <p:extLst>
      <p:ext uri="{BB962C8B-B14F-4D97-AF65-F5344CB8AC3E}">
        <p14:creationId xmlns:p14="http://schemas.microsoft.com/office/powerpoint/2010/main" val="1090459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790-F2CF-5E0F-C346-7A1784D54718}"/>
              </a:ext>
            </a:extLst>
          </p:cNvPr>
          <p:cNvSpPr>
            <a:spLocks noGrp="1"/>
          </p:cNvSpPr>
          <p:nvPr>
            <p:ph type="title"/>
          </p:nvPr>
        </p:nvSpPr>
        <p:spPr/>
        <p:txBody>
          <a:bodyPr/>
          <a:lstStyle/>
          <a:p>
            <a:r>
              <a:rPr lang="en-IN" dirty="0"/>
              <a:t>IPv6 packet format</a:t>
            </a:r>
          </a:p>
        </p:txBody>
      </p:sp>
      <p:sp>
        <p:nvSpPr>
          <p:cNvPr id="3" name="Content Placeholder 2">
            <a:extLst>
              <a:ext uri="{FF2B5EF4-FFF2-40B4-BE49-F238E27FC236}">
                <a16:creationId xmlns:a16="http://schemas.microsoft.com/office/drawing/2014/main" id="{56ED9D80-A176-4FE3-8833-8C74E8B86A0A}"/>
              </a:ext>
            </a:extLst>
          </p:cNvPr>
          <p:cNvSpPr>
            <a:spLocks noGrp="1"/>
          </p:cNvSpPr>
          <p:nvPr>
            <p:ph idx="1"/>
          </p:nvPr>
        </p:nvSpPr>
        <p:spPr/>
        <p:txBody>
          <a:bodyPr/>
          <a:lstStyle/>
          <a:p>
            <a:r>
              <a:rPr lang="en-US" dirty="0"/>
              <a:t>Each packet is composed of a mandatory base header followed by the payload. </a:t>
            </a:r>
          </a:p>
          <a:p>
            <a:r>
              <a:rPr lang="en-US" dirty="0"/>
              <a:t>The payload consists of two parts: optional extension headers and data from an upper layer. </a:t>
            </a:r>
          </a:p>
          <a:p>
            <a:r>
              <a:rPr lang="en-US" dirty="0"/>
              <a:t>The base header occupies 40 bytes, whereas the extension headers and data from the upper layer contain up to 65,535 bytes of information.</a:t>
            </a:r>
          </a:p>
          <a:p>
            <a:endParaRPr lang="en-IN" dirty="0"/>
          </a:p>
        </p:txBody>
      </p:sp>
      <p:pic>
        <p:nvPicPr>
          <p:cNvPr id="5" name="Picture 4">
            <a:extLst>
              <a:ext uri="{FF2B5EF4-FFF2-40B4-BE49-F238E27FC236}">
                <a16:creationId xmlns:a16="http://schemas.microsoft.com/office/drawing/2014/main" id="{ACEC6369-BB3C-A8EC-C15E-B18DB0F477E4}"/>
              </a:ext>
            </a:extLst>
          </p:cNvPr>
          <p:cNvPicPr>
            <a:picLocks noChangeAspect="1"/>
          </p:cNvPicPr>
          <p:nvPr/>
        </p:nvPicPr>
        <p:blipFill>
          <a:blip r:embed="rId2"/>
          <a:stretch>
            <a:fillRect/>
          </a:stretch>
        </p:blipFill>
        <p:spPr>
          <a:xfrm>
            <a:off x="4007257" y="4578107"/>
            <a:ext cx="6513480" cy="1986380"/>
          </a:xfrm>
          <a:prstGeom prst="rect">
            <a:avLst/>
          </a:prstGeom>
        </p:spPr>
      </p:pic>
    </p:spTree>
    <p:extLst>
      <p:ext uri="{BB962C8B-B14F-4D97-AF65-F5344CB8AC3E}">
        <p14:creationId xmlns:p14="http://schemas.microsoft.com/office/powerpoint/2010/main" val="2799496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104-AB69-1EF2-277D-29C12AFE98BF}"/>
              </a:ext>
            </a:extLst>
          </p:cNvPr>
          <p:cNvSpPr>
            <a:spLocks noGrp="1"/>
          </p:cNvSpPr>
          <p:nvPr>
            <p:ph type="title"/>
          </p:nvPr>
        </p:nvSpPr>
        <p:spPr/>
        <p:txBody>
          <a:bodyPr/>
          <a:lstStyle/>
          <a:p>
            <a:r>
              <a:rPr lang="en-IN" dirty="0"/>
              <a:t>Local Area Network (LAN)</a:t>
            </a:r>
          </a:p>
        </p:txBody>
      </p:sp>
      <p:sp>
        <p:nvSpPr>
          <p:cNvPr id="3" name="Content Placeholder 2">
            <a:extLst>
              <a:ext uri="{FF2B5EF4-FFF2-40B4-BE49-F238E27FC236}">
                <a16:creationId xmlns:a16="http://schemas.microsoft.com/office/drawing/2014/main" id="{ADD270DF-F12A-BB86-8297-428132BDCDBE}"/>
              </a:ext>
            </a:extLst>
          </p:cNvPr>
          <p:cNvSpPr>
            <a:spLocks noGrp="1"/>
          </p:cNvSpPr>
          <p:nvPr>
            <p:ph idx="1"/>
          </p:nvPr>
        </p:nvSpPr>
        <p:spPr/>
        <p:txBody>
          <a:bodyPr/>
          <a:lstStyle/>
          <a:p>
            <a:r>
              <a:rPr lang="en-US" dirty="0"/>
              <a:t>A </a:t>
            </a:r>
            <a:r>
              <a:rPr lang="en-US" b="1" dirty="0"/>
              <a:t>Local Area Network (LAN)</a:t>
            </a:r>
            <a:r>
              <a:rPr lang="en-US" dirty="0"/>
              <a:t> is a privately  owned network that operates within a single building like a home, office or factory</a:t>
            </a:r>
          </a:p>
          <a:p>
            <a:r>
              <a:rPr lang="en-US" dirty="0"/>
              <a:t>LANs are widely used to connect personal computers and consumer electronics to let them share resources (e.g., printers) and exchange information</a:t>
            </a:r>
          </a:p>
          <a:p>
            <a:r>
              <a:rPr lang="en-US" b="1" dirty="0"/>
              <a:t>Wireless LANs</a:t>
            </a:r>
            <a:r>
              <a:rPr lang="en-US" dirty="0"/>
              <a:t> are very popular these days, especially in homes, older office  buildings, cafeterias, and other places where it is too much trouble to install  cables</a:t>
            </a:r>
          </a:p>
          <a:p>
            <a:r>
              <a:rPr lang="en-US" dirty="0"/>
              <a:t>In these systems, every computer has a radio modem and an antenna that  it uses to communicate with other computers</a:t>
            </a:r>
          </a:p>
          <a:p>
            <a:endParaRPr lang="en-IN" dirty="0"/>
          </a:p>
        </p:txBody>
      </p:sp>
    </p:spTree>
    <p:extLst>
      <p:ext uri="{BB962C8B-B14F-4D97-AF65-F5344CB8AC3E}">
        <p14:creationId xmlns:p14="http://schemas.microsoft.com/office/powerpoint/2010/main" val="13629791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4388-BC80-1C09-00A0-CEB426A8E60C}"/>
              </a:ext>
            </a:extLst>
          </p:cNvPr>
          <p:cNvSpPr>
            <a:spLocks noGrp="1"/>
          </p:cNvSpPr>
          <p:nvPr>
            <p:ph type="title"/>
          </p:nvPr>
        </p:nvSpPr>
        <p:spPr/>
        <p:txBody>
          <a:bodyPr/>
          <a:lstStyle/>
          <a:p>
            <a:r>
              <a:rPr lang="en-IN" dirty="0"/>
              <a:t>Base header</a:t>
            </a:r>
          </a:p>
        </p:txBody>
      </p:sp>
      <p:sp>
        <p:nvSpPr>
          <p:cNvPr id="3" name="Content Placeholder 2">
            <a:extLst>
              <a:ext uri="{FF2B5EF4-FFF2-40B4-BE49-F238E27FC236}">
                <a16:creationId xmlns:a16="http://schemas.microsoft.com/office/drawing/2014/main" id="{1F6E5805-B121-B881-CEE3-A49EC3EF649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31D41E5-ECD8-05D4-1F0E-3BF4C0CA0608}"/>
              </a:ext>
            </a:extLst>
          </p:cNvPr>
          <p:cNvPicPr>
            <a:picLocks noChangeAspect="1"/>
          </p:cNvPicPr>
          <p:nvPr/>
        </p:nvPicPr>
        <p:blipFill>
          <a:blip r:embed="rId2"/>
          <a:stretch>
            <a:fillRect/>
          </a:stretch>
        </p:blipFill>
        <p:spPr>
          <a:xfrm>
            <a:off x="1615291" y="2018758"/>
            <a:ext cx="9098222" cy="3477915"/>
          </a:xfrm>
          <a:prstGeom prst="rect">
            <a:avLst/>
          </a:prstGeom>
        </p:spPr>
      </p:pic>
    </p:spTree>
    <p:extLst>
      <p:ext uri="{BB962C8B-B14F-4D97-AF65-F5344CB8AC3E}">
        <p14:creationId xmlns:p14="http://schemas.microsoft.com/office/powerpoint/2010/main" val="2728797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1442-4676-D7FF-AF0B-39241BB5F624}"/>
              </a:ext>
            </a:extLst>
          </p:cNvPr>
          <p:cNvSpPr>
            <a:spLocks noGrp="1"/>
          </p:cNvSpPr>
          <p:nvPr>
            <p:ph type="title"/>
          </p:nvPr>
        </p:nvSpPr>
        <p:spPr/>
        <p:txBody>
          <a:bodyPr/>
          <a:lstStyle/>
          <a:p>
            <a:r>
              <a:rPr lang="en-IN" dirty="0"/>
              <a:t>Base header field</a:t>
            </a:r>
          </a:p>
        </p:txBody>
      </p:sp>
      <p:sp>
        <p:nvSpPr>
          <p:cNvPr id="3" name="Content Placeholder 2">
            <a:extLst>
              <a:ext uri="{FF2B5EF4-FFF2-40B4-BE49-F238E27FC236}">
                <a16:creationId xmlns:a16="http://schemas.microsoft.com/office/drawing/2014/main" id="{6946BF44-5E9D-9EFD-46CF-B95637371EB8}"/>
              </a:ext>
            </a:extLst>
          </p:cNvPr>
          <p:cNvSpPr>
            <a:spLocks noGrp="1"/>
          </p:cNvSpPr>
          <p:nvPr>
            <p:ph idx="1"/>
          </p:nvPr>
        </p:nvSpPr>
        <p:spPr/>
        <p:txBody>
          <a:bodyPr>
            <a:normAutofit fontScale="62500" lnSpcReduction="20000"/>
          </a:bodyPr>
          <a:lstStyle/>
          <a:p>
            <a:r>
              <a:rPr lang="en-US" dirty="0"/>
              <a:t>Version. This 4-bit field defines the version number of the IP. For IPv6, the value is 6.</a:t>
            </a:r>
          </a:p>
          <a:p>
            <a:r>
              <a:rPr lang="en-US" dirty="0"/>
              <a:t>Traffic Class. This 8-bit field is used to distinguish different payloads with different delivery requirements. It replaces the service class field in IPv4.</a:t>
            </a:r>
          </a:p>
          <a:p>
            <a:r>
              <a:rPr lang="en-US" dirty="0"/>
              <a:t>Flow label. The flow label is a 20-bit field that is designed to provide special handling for a particular flow of data. </a:t>
            </a:r>
          </a:p>
          <a:p>
            <a:r>
              <a:rPr lang="en-US" dirty="0"/>
              <a:t>Payload length. The 2-byte payload length field defines the length of the IP datagram excluding the base header.</a:t>
            </a:r>
          </a:p>
          <a:p>
            <a:r>
              <a:rPr lang="en-US" dirty="0"/>
              <a:t>Next header. The next header is an 8-bit field defining the header that follows the base header in the datagram. The next header is either one of the optional extension headers used by IP or the header of an encapsulated packet such as UDP or TCP. Each extension header also contains this field. Note that this field in version 4 is called the protocol.</a:t>
            </a:r>
          </a:p>
          <a:p>
            <a:r>
              <a:rPr lang="en-US" dirty="0"/>
              <a:t>Hop limit. This 8-bit hop limit field serves the same purpose as the TTL field in IPv4.</a:t>
            </a:r>
          </a:p>
          <a:p>
            <a:r>
              <a:rPr lang="en-US" dirty="0"/>
              <a:t>Source address. The source address field is a 16-byte (128-bit) Internet address that identifies the original source of the datagram.</a:t>
            </a:r>
          </a:p>
          <a:p>
            <a:r>
              <a:rPr lang="en-US" dirty="0"/>
              <a:t>Destination address. The destination address field is a 16-byte (128-bit) Internet address that usually identifies the final destination of the datagram. However, if source routing is used, this field contains the address of the next router.</a:t>
            </a:r>
            <a:endParaRPr lang="en-IN" dirty="0"/>
          </a:p>
        </p:txBody>
      </p:sp>
    </p:spTree>
    <p:extLst>
      <p:ext uri="{BB962C8B-B14F-4D97-AF65-F5344CB8AC3E}">
        <p14:creationId xmlns:p14="http://schemas.microsoft.com/office/powerpoint/2010/main" val="1959238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903168-10D0-2CA1-07F4-7DBC1ED2421B}"/>
              </a:ext>
            </a:extLst>
          </p:cNvPr>
          <p:cNvSpPr>
            <a:spLocks noGrp="1"/>
          </p:cNvSpPr>
          <p:nvPr>
            <p:ph type="title"/>
          </p:nvPr>
        </p:nvSpPr>
        <p:spPr/>
        <p:txBody>
          <a:bodyPr/>
          <a:lstStyle/>
          <a:p>
            <a:r>
              <a:rPr lang="en-IN"/>
              <a:t>Virtual Networking</a:t>
            </a:r>
          </a:p>
        </p:txBody>
      </p:sp>
      <p:sp>
        <p:nvSpPr>
          <p:cNvPr id="5" name="Text Placeholder 4">
            <a:extLst>
              <a:ext uri="{FF2B5EF4-FFF2-40B4-BE49-F238E27FC236}">
                <a16:creationId xmlns:a16="http://schemas.microsoft.com/office/drawing/2014/main" id="{3201005E-19C9-24B1-681D-FFF7C7F24DB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93460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52F1-32E9-468B-B085-68E7D24963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450DC8-8757-53A7-ED5A-34BDB2AA69D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362026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746CD-4464-E731-0B4C-797577053285}"/>
              </a:ext>
            </a:extLst>
          </p:cNvPr>
          <p:cNvSpPr>
            <a:spLocks noGrp="1"/>
          </p:cNvSpPr>
          <p:nvPr>
            <p:ph type="title"/>
          </p:nvPr>
        </p:nvSpPr>
        <p:spPr/>
        <p:txBody>
          <a:bodyPr/>
          <a:lstStyle/>
          <a:p>
            <a:r>
              <a:rPr lang="en-IN" dirty="0"/>
              <a:t>Software Defined Network (SDN)</a:t>
            </a:r>
          </a:p>
        </p:txBody>
      </p:sp>
      <p:sp>
        <p:nvSpPr>
          <p:cNvPr id="5" name="Text Placeholder 4">
            <a:extLst>
              <a:ext uri="{FF2B5EF4-FFF2-40B4-BE49-F238E27FC236}">
                <a16:creationId xmlns:a16="http://schemas.microsoft.com/office/drawing/2014/main" id="{F4AA3B15-F3E9-6C0C-FD60-63F25536743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707258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08B227-69EC-1BC7-7E7A-2B899414AAEB}"/>
              </a:ext>
            </a:extLst>
          </p:cNvPr>
          <p:cNvSpPr>
            <a:spLocks noGrp="1"/>
          </p:cNvSpPr>
          <p:nvPr>
            <p:ph type="title"/>
          </p:nvPr>
        </p:nvSpPr>
        <p:spPr/>
        <p:txBody>
          <a:bodyPr/>
          <a:lstStyle/>
          <a:p>
            <a:r>
              <a:rPr lang="en-IN" dirty="0"/>
              <a:t>Major goal of SDN</a:t>
            </a:r>
          </a:p>
        </p:txBody>
      </p:sp>
      <p:sp>
        <p:nvSpPr>
          <p:cNvPr id="5" name="Content Placeholder 4">
            <a:extLst>
              <a:ext uri="{FF2B5EF4-FFF2-40B4-BE49-F238E27FC236}">
                <a16:creationId xmlns:a16="http://schemas.microsoft.com/office/drawing/2014/main" id="{FE0EA4CE-BA43-27BE-EF0B-6EA882D17DD2}"/>
              </a:ext>
            </a:extLst>
          </p:cNvPr>
          <p:cNvSpPr>
            <a:spLocks noGrp="1"/>
          </p:cNvSpPr>
          <p:nvPr>
            <p:ph idx="1"/>
          </p:nvPr>
        </p:nvSpPr>
        <p:spPr/>
        <p:txBody>
          <a:bodyPr/>
          <a:lstStyle/>
          <a:p>
            <a:r>
              <a:rPr lang="en-IN" dirty="0"/>
              <a:t>Control applications and network from a single interface</a:t>
            </a:r>
          </a:p>
          <a:p>
            <a:r>
              <a:rPr lang="en-IN" dirty="0"/>
              <a:t>Make the network open and programmable </a:t>
            </a:r>
          </a:p>
          <a:p>
            <a:endParaRPr lang="en-IN" dirty="0"/>
          </a:p>
        </p:txBody>
      </p:sp>
      <p:pic>
        <p:nvPicPr>
          <p:cNvPr id="7" name="Picture 6">
            <a:extLst>
              <a:ext uri="{FF2B5EF4-FFF2-40B4-BE49-F238E27FC236}">
                <a16:creationId xmlns:a16="http://schemas.microsoft.com/office/drawing/2014/main" id="{36021767-915D-8ABA-AB98-7AEB18C1425A}"/>
              </a:ext>
            </a:extLst>
          </p:cNvPr>
          <p:cNvPicPr>
            <a:picLocks noChangeAspect="1"/>
          </p:cNvPicPr>
          <p:nvPr/>
        </p:nvPicPr>
        <p:blipFill>
          <a:blip r:embed="rId2"/>
          <a:stretch>
            <a:fillRect/>
          </a:stretch>
        </p:blipFill>
        <p:spPr>
          <a:xfrm>
            <a:off x="3041150" y="2897004"/>
            <a:ext cx="5385205" cy="3724690"/>
          </a:xfrm>
          <a:prstGeom prst="rect">
            <a:avLst/>
          </a:prstGeom>
        </p:spPr>
      </p:pic>
    </p:spTree>
    <p:extLst>
      <p:ext uri="{BB962C8B-B14F-4D97-AF65-F5344CB8AC3E}">
        <p14:creationId xmlns:p14="http://schemas.microsoft.com/office/powerpoint/2010/main" val="3182590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66D359-AF53-4B2A-9DF9-37140FA1EAD6}"/>
              </a:ext>
            </a:extLst>
          </p:cNvPr>
          <p:cNvSpPr>
            <a:spLocks noGrp="1"/>
          </p:cNvSpPr>
          <p:nvPr>
            <p:ph type="title"/>
          </p:nvPr>
        </p:nvSpPr>
        <p:spPr/>
        <p:txBody>
          <a:bodyPr/>
          <a:lstStyle/>
          <a:p>
            <a:r>
              <a:rPr lang="en-IN" dirty="0"/>
              <a:t>Traditional network</a:t>
            </a:r>
          </a:p>
        </p:txBody>
      </p:sp>
      <p:sp>
        <p:nvSpPr>
          <p:cNvPr id="5" name="Content Placeholder 4">
            <a:extLst>
              <a:ext uri="{FF2B5EF4-FFF2-40B4-BE49-F238E27FC236}">
                <a16:creationId xmlns:a16="http://schemas.microsoft.com/office/drawing/2014/main" id="{A4777C94-3159-B82A-2C5C-73C3FCD0EEEA}"/>
              </a:ext>
            </a:extLst>
          </p:cNvPr>
          <p:cNvSpPr>
            <a:spLocks noGrp="1"/>
          </p:cNvSpPr>
          <p:nvPr>
            <p:ph idx="1"/>
          </p:nvPr>
        </p:nvSpPr>
        <p:spPr/>
        <p:txBody>
          <a:bodyPr/>
          <a:lstStyle/>
          <a:p>
            <a:r>
              <a:rPr lang="en-IN" dirty="0"/>
              <a:t>Use of integrated hardware and software</a:t>
            </a:r>
          </a:p>
          <a:p>
            <a:pPr lvl="1"/>
            <a:r>
              <a:rPr lang="en-IN" dirty="0"/>
              <a:t>Each device (router, hub, switch, …) has both hardware as well as software</a:t>
            </a:r>
          </a:p>
          <a:p>
            <a:endParaRPr lang="en-IN" dirty="0"/>
          </a:p>
        </p:txBody>
      </p:sp>
      <p:pic>
        <p:nvPicPr>
          <p:cNvPr id="7" name="Picture 6">
            <a:extLst>
              <a:ext uri="{FF2B5EF4-FFF2-40B4-BE49-F238E27FC236}">
                <a16:creationId xmlns:a16="http://schemas.microsoft.com/office/drawing/2014/main" id="{0339FB06-4304-37AB-9954-EBA3D3F7DED9}"/>
              </a:ext>
            </a:extLst>
          </p:cNvPr>
          <p:cNvPicPr>
            <a:picLocks noChangeAspect="1"/>
          </p:cNvPicPr>
          <p:nvPr/>
        </p:nvPicPr>
        <p:blipFill>
          <a:blip r:embed="rId2"/>
          <a:stretch>
            <a:fillRect/>
          </a:stretch>
        </p:blipFill>
        <p:spPr>
          <a:xfrm>
            <a:off x="838200" y="2801073"/>
            <a:ext cx="10039866" cy="3803845"/>
          </a:xfrm>
          <a:prstGeom prst="rect">
            <a:avLst/>
          </a:prstGeom>
        </p:spPr>
      </p:pic>
    </p:spTree>
    <p:extLst>
      <p:ext uri="{BB962C8B-B14F-4D97-AF65-F5344CB8AC3E}">
        <p14:creationId xmlns:p14="http://schemas.microsoft.com/office/powerpoint/2010/main" val="25500472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66D359-AF53-4B2A-9DF9-37140FA1EAD6}"/>
              </a:ext>
            </a:extLst>
          </p:cNvPr>
          <p:cNvSpPr>
            <a:spLocks noGrp="1"/>
          </p:cNvSpPr>
          <p:nvPr>
            <p:ph type="title"/>
          </p:nvPr>
        </p:nvSpPr>
        <p:spPr/>
        <p:txBody>
          <a:bodyPr/>
          <a:lstStyle/>
          <a:p>
            <a:r>
              <a:rPr lang="en-IN" dirty="0"/>
              <a:t>SDN</a:t>
            </a:r>
          </a:p>
        </p:txBody>
      </p:sp>
      <p:sp>
        <p:nvSpPr>
          <p:cNvPr id="5" name="Content Placeholder 4">
            <a:extLst>
              <a:ext uri="{FF2B5EF4-FFF2-40B4-BE49-F238E27FC236}">
                <a16:creationId xmlns:a16="http://schemas.microsoft.com/office/drawing/2014/main" id="{A4777C94-3159-B82A-2C5C-73C3FCD0EEEA}"/>
              </a:ext>
            </a:extLst>
          </p:cNvPr>
          <p:cNvSpPr>
            <a:spLocks noGrp="1"/>
          </p:cNvSpPr>
          <p:nvPr>
            <p:ph idx="1"/>
          </p:nvPr>
        </p:nvSpPr>
        <p:spPr/>
        <p:txBody>
          <a:bodyPr/>
          <a:lstStyle/>
          <a:p>
            <a:r>
              <a:rPr lang="en-IN" dirty="0"/>
              <a:t>Aims to centralize the brain (command and control) into a central node</a:t>
            </a:r>
          </a:p>
          <a:p>
            <a:r>
              <a:rPr lang="en-IN" dirty="0"/>
              <a:t>Three planes will be created</a:t>
            </a:r>
          </a:p>
          <a:p>
            <a:pPr lvl="1"/>
            <a:r>
              <a:rPr lang="en-IN" dirty="0"/>
              <a:t>Data plane – Traffic of data</a:t>
            </a:r>
          </a:p>
          <a:p>
            <a:pPr lvl="1"/>
            <a:r>
              <a:rPr lang="en-IN" dirty="0"/>
              <a:t>Control plane</a:t>
            </a:r>
          </a:p>
          <a:p>
            <a:pPr lvl="1"/>
            <a:r>
              <a:rPr lang="en-IN" dirty="0"/>
              <a:t>Management plane</a:t>
            </a:r>
          </a:p>
        </p:txBody>
      </p:sp>
    </p:spTree>
    <p:extLst>
      <p:ext uri="{BB962C8B-B14F-4D97-AF65-F5344CB8AC3E}">
        <p14:creationId xmlns:p14="http://schemas.microsoft.com/office/powerpoint/2010/main" val="16237370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85FA-27D6-E335-208C-02753687E08B}"/>
              </a:ext>
            </a:extLst>
          </p:cNvPr>
          <p:cNvSpPr>
            <a:spLocks noGrp="1"/>
          </p:cNvSpPr>
          <p:nvPr>
            <p:ph type="title"/>
          </p:nvPr>
        </p:nvSpPr>
        <p:spPr/>
        <p:txBody>
          <a:bodyPr/>
          <a:lstStyle/>
          <a:p>
            <a:r>
              <a:rPr lang="en-IN" dirty="0"/>
              <a:t>Data plane (Forwarding function) in a traditional network</a:t>
            </a:r>
          </a:p>
        </p:txBody>
      </p:sp>
      <p:sp>
        <p:nvSpPr>
          <p:cNvPr id="3" name="Content Placeholder 2">
            <a:extLst>
              <a:ext uri="{FF2B5EF4-FFF2-40B4-BE49-F238E27FC236}">
                <a16:creationId xmlns:a16="http://schemas.microsoft.com/office/drawing/2014/main" id="{701768F1-2E3B-2142-7D9A-C671F7647684}"/>
              </a:ext>
            </a:extLst>
          </p:cNvPr>
          <p:cNvSpPr>
            <a:spLocks noGrp="1"/>
          </p:cNvSpPr>
          <p:nvPr>
            <p:ph idx="1"/>
          </p:nvPr>
        </p:nvSpPr>
        <p:spPr/>
        <p:txBody>
          <a:bodyPr/>
          <a:lstStyle/>
          <a:p>
            <a:r>
              <a:rPr lang="en-IN" dirty="0"/>
              <a:t>Data flows through the routers, as required</a:t>
            </a:r>
          </a:p>
        </p:txBody>
      </p:sp>
      <p:pic>
        <p:nvPicPr>
          <p:cNvPr id="7" name="Picture 6">
            <a:extLst>
              <a:ext uri="{FF2B5EF4-FFF2-40B4-BE49-F238E27FC236}">
                <a16:creationId xmlns:a16="http://schemas.microsoft.com/office/drawing/2014/main" id="{2B599E95-60D9-F819-A5D1-2877A35BB185}"/>
              </a:ext>
            </a:extLst>
          </p:cNvPr>
          <p:cNvPicPr>
            <a:picLocks noChangeAspect="1"/>
          </p:cNvPicPr>
          <p:nvPr/>
        </p:nvPicPr>
        <p:blipFill>
          <a:blip r:embed="rId2"/>
          <a:stretch>
            <a:fillRect/>
          </a:stretch>
        </p:blipFill>
        <p:spPr>
          <a:xfrm>
            <a:off x="968471" y="2516364"/>
            <a:ext cx="10090669" cy="3530781"/>
          </a:xfrm>
          <a:prstGeom prst="rect">
            <a:avLst/>
          </a:prstGeom>
        </p:spPr>
      </p:pic>
    </p:spTree>
    <p:extLst>
      <p:ext uri="{BB962C8B-B14F-4D97-AF65-F5344CB8AC3E}">
        <p14:creationId xmlns:p14="http://schemas.microsoft.com/office/powerpoint/2010/main" val="14606532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C50D-5542-0B1F-4922-69E9DEF00A0B}"/>
              </a:ext>
            </a:extLst>
          </p:cNvPr>
          <p:cNvSpPr>
            <a:spLocks noGrp="1"/>
          </p:cNvSpPr>
          <p:nvPr>
            <p:ph type="title"/>
          </p:nvPr>
        </p:nvSpPr>
        <p:spPr/>
        <p:txBody>
          <a:bodyPr/>
          <a:lstStyle/>
          <a:p>
            <a:r>
              <a:rPr lang="en-IN" dirty="0"/>
              <a:t>Control plane in the traditional network – Routers use their own tables and algorithms</a:t>
            </a:r>
          </a:p>
        </p:txBody>
      </p:sp>
      <p:sp>
        <p:nvSpPr>
          <p:cNvPr id="3" name="Content Placeholder 2">
            <a:extLst>
              <a:ext uri="{FF2B5EF4-FFF2-40B4-BE49-F238E27FC236}">
                <a16:creationId xmlns:a16="http://schemas.microsoft.com/office/drawing/2014/main" id="{4AE003AD-B6E6-9537-B504-7EF99F993D72}"/>
              </a:ext>
            </a:extLst>
          </p:cNvPr>
          <p:cNvSpPr>
            <a:spLocks noGrp="1"/>
          </p:cNvSpPr>
          <p:nvPr>
            <p:ph idx="1"/>
          </p:nvPr>
        </p:nvSpPr>
        <p:spPr/>
        <p:txBody>
          <a:bodyPr/>
          <a:lstStyle/>
          <a:p>
            <a:r>
              <a:rPr lang="en-IN" dirty="0"/>
              <a:t>Routing decisions are taken and executed by the routers</a:t>
            </a:r>
          </a:p>
          <a:p>
            <a:r>
              <a:rPr lang="en-IN" dirty="0"/>
              <a:t>When router A forwards packets to B, it may not know about C and D</a:t>
            </a:r>
          </a:p>
        </p:txBody>
      </p:sp>
      <p:pic>
        <p:nvPicPr>
          <p:cNvPr id="5" name="Picture 4">
            <a:extLst>
              <a:ext uri="{FF2B5EF4-FFF2-40B4-BE49-F238E27FC236}">
                <a16:creationId xmlns:a16="http://schemas.microsoft.com/office/drawing/2014/main" id="{5FD06CA0-76C9-39C1-C3C0-7FB47A330F78}"/>
              </a:ext>
            </a:extLst>
          </p:cNvPr>
          <p:cNvPicPr>
            <a:picLocks noChangeAspect="1"/>
          </p:cNvPicPr>
          <p:nvPr/>
        </p:nvPicPr>
        <p:blipFill>
          <a:blip r:embed="rId2"/>
          <a:stretch>
            <a:fillRect/>
          </a:stretch>
        </p:blipFill>
        <p:spPr>
          <a:xfrm>
            <a:off x="1110994" y="2943286"/>
            <a:ext cx="9970012" cy="3676839"/>
          </a:xfrm>
          <a:prstGeom prst="rect">
            <a:avLst/>
          </a:prstGeom>
        </p:spPr>
      </p:pic>
    </p:spTree>
    <p:extLst>
      <p:ext uri="{BB962C8B-B14F-4D97-AF65-F5344CB8AC3E}">
        <p14:creationId xmlns:p14="http://schemas.microsoft.com/office/powerpoint/2010/main" val="848706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104-AB69-1EF2-277D-29C12AFE98BF}"/>
              </a:ext>
            </a:extLst>
          </p:cNvPr>
          <p:cNvSpPr>
            <a:spLocks noGrp="1"/>
          </p:cNvSpPr>
          <p:nvPr>
            <p:ph type="title"/>
          </p:nvPr>
        </p:nvSpPr>
        <p:spPr/>
        <p:txBody>
          <a:bodyPr/>
          <a:lstStyle/>
          <a:p>
            <a:r>
              <a:rPr lang="en-IN" dirty="0"/>
              <a:t>More on LAN …</a:t>
            </a:r>
          </a:p>
        </p:txBody>
      </p:sp>
      <p:sp>
        <p:nvSpPr>
          <p:cNvPr id="3" name="Content Placeholder 2">
            <a:extLst>
              <a:ext uri="{FF2B5EF4-FFF2-40B4-BE49-F238E27FC236}">
                <a16:creationId xmlns:a16="http://schemas.microsoft.com/office/drawing/2014/main" id="{ADD270DF-F12A-BB86-8297-428132BDCDBE}"/>
              </a:ext>
            </a:extLst>
          </p:cNvPr>
          <p:cNvSpPr>
            <a:spLocks noGrp="1"/>
          </p:cNvSpPr>
          <p:nvPr>
            <p:ph idx="1"/>
          </p:nvPr>
        </p:nvSpPr>
        <p:spPr/>
        <p:txBody>
          <a:bodyPr/>
          <a:lstStyle/>
          <a:p>
            <a:r>
              <a:rPr lang="en-US" dirty="0"/>
              <a:t>In most cases, each computer talks to a device called as </a:t>
            </a:r>
            <a:r>
              <a:rPr lang="en-US" b="1" dirty="0"/>
              <a:t>Access Point (AP)</a:t>
            </a:r>
            <a:r>
              <a:rPr lang="en-US" dirty="0"/>
              <a:t>, </a:t>
            </a:r>
            <a:r>
              <a:rPr lang="en-US" b="1" dirty="0"/>
              <a:t>wireless router</a:t>
            </a:r>
            <a:r>
              <a:rPr lang="en-US" dirty="0"/>
              <a:t>, or </a:t>
            </a:r>
            <a:r>
              <a:rPr lang="en-US" b="1" dirty="0"/>
              <a:t>base station</a:t>
            </a:r>
          </a:p>
          <a:p>
            <a:r>
              <a:rPr lang="en-US" dirty="0"/>
              <a:t>This device relays packets between the  wireless computers and also between them and the Internet</a:t>
            </a:r>
          </a:p>
          <a:p>
            <a:r>
              <a:rPr lang="en-US" dirty="0"/>
              <a:t>If other computers are close enough, they can communicate directly with one another in a peer-to-peer configuration.</a:t>
            </a:r>
          </a:p>
          <a:p>
            <a:r>
              <a:rPr lang="en-US" dirty="0"/>
              <a:t>There is a standard for wireless LANs called </a:t>
            </a:r>
            <a:r>
              <a:rPr lang="en-US" b="1" dirty="0"/>
              <a:t>IEEE 802.11</a:t>
            </a:r>
            <a:r>
              <a:rPr lang="en-US" dirty="0"/>
              <a:t>, popularly known  as </a:t>
            </a:r>
            <a:r>
              <a:rPr lang="en-US" b="1" dirty="0" err="1"/>
              <a:t>WiFi</a:t>
            </a:r>
            <a:r>
              <a:rPr lang="en-US" dirty="0"/>
              <a:t>, which has become very widespread</a:t>
            </a:r>
            <a:endParaRPr lang="en-IN" dirty="0"/>
          </a:p>
        </p:txBody>
      </p:sp>
    </p:spTree>
    <p:extLst>
      <p:ext uri="{BB962C8B-B14F-4D97-AF65-F5344CB8AC3E}">
        <p14:creationId xmlns:p14="http://schemas.microsoft.com/office/powerpoint/2010/main" val="10827887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2A8D-468B-2AD0-D6F0-361683DB3193}"/>
              </a:ext>
            </a:extLst>
          </p:cNvPr>
          <p:cNvSpPr>
            <a:spLocks noGrp="1"/>
          </p:cNvSpPr>
          <p:nvPr>
            <p:ph type="title"/>
          </p:nvPr>
        </p:nvSpPr>
        <p:spPr/>
        <p:txBody>
          <a:bodyPr/>
          <a:lstStyle/>
          <a:p>
            <a:r>
              <a:rPr lang="en-IN" dirty="0"/>
              <a:t>Management plane in a traditional network – Maintenance functions</a:t>
            </a:r>
          </a:p>
        </p:txBody>
      </p:sp>
      <p:sp>
        <p:nvSpPr>
          <p:cNvPr id="3" name="Content Placeholder 2">
            <a:extLst>
              <a:ext uri="{FF2B5EF4-FFF2-40B4-BE49-F238E27FC236}">
                <a16:creationId xmlns:a16="http://schemas.microsoft.com/office/drawing/2014/main" id="{C2757F48-4CED-7F62-4E65-6382398BEBA7}"/>
              </a:ext>
            </a:extLst>
          </p:cNvPr>
          <p:cNvSpPr>
            <a:spLocks noGrp="1"/>
          </p:cNvSpPr>
          <p:nvPr>
            <p:ph idx="1"/>
          </p:nvPr>
        </p:nvSpPr>
        <p:spPr/>
        <p:txBody>
          <a:bodyPr/>
          <a:lstStyle/>
          <a:p>
            <a:r>
              <a:rPr lang="en-IN" dirty="0"/>
              <a:t>Reports, configurations, alerts, alarms</a:t>
            </a:r>
          </a:p>
        </p:txBody>
      </p:sp>
      <p:pic>
        <p:nvPicPr>
          <p:cNvPr id="5" name="Picture 4">
            <a:extLst>
              <a:ext uri="{FF2B5EF4-FFF2-40B4-BE49-F238E27FC236}">
                <a16:creationId xmlns:a16="http://schemas.microsoft.com/office/drawing/2014/main" id="{438274CF-1E65-7BA2-71D8-0C23FF30F40D}"/>
              </a:ext>
            </a:extLst>
          </p:cNvPr>
          <p:cNvPicPr>
            <a:picLocks noChangeAspect="1"/>
          </p:cNvPicPr>
          <p:nvPr/>
        </p:nvPicPr>
        <p:blipFill>
          <a:blip r:embed="rId2"/>
          <a:stretch>
            <a:fillRect/>
          </a:stretch>
        </p:blipFill>
        <p:spPr>
          <a:xfrm>
            <a:off x="1255941" y="2481073"/>
            <a:ext cx="9823955" cy="3695890"/>
          </a:xfrm>
          <a:prstGeom prst="rect">
            <a:avLst/>
          </a:prstGeom>
        </p:spPr>
      </p:pic>
    </p:spTree>
    <p:extLst>
      <p:ext uri="{BB962C8B-B14F-4D97-AF65-F5344CB8AC3E}">
        <p14:creationId xmlns:p14="http://schemas.microsoft.com/office/powerpoint/2010/main" val="13164511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FCA7-AD9D-DB18-0435-3208D584C126}"/>
              </a:ext>
            </a:extLst>
          </p:cNvPr>
          <p:cNvSpPr>
            <a:spLocks noGrp="1"/>
          </p:cNvSpPr>
          <p:nvPr>
            <p:ph type="title"/>
          </p:nvPr>
        </p:nvSpPr>
        <p:spPr/>
        <p:txBody>
          <a:bodyPr/>
          <a:lstStyle/>
          <a:p>
            <a:r>
              <a:rPr lang="en-IN" dirty="0"/>
              <a:t>How SDN simplifies life</a:t>
            </a:r>
          </a:p>
        </p:txBody>
      </p:sp>
      <p:sp>
        <p:nvSpPr>
          <p:cNvPr id="3" name="Content Placeholder 2">
            <a:extLst>
              <a:ext uri="{FF2B5EF4-FFF2-40B4-BE49-F238E27FC236}">
                <a16:creationId xmlns:a16="http://schemas.microsoft.com/office/drawing/2014/main" id="{D0142696-FCD7-A3BC-7AA4-BF99AA14F7A9}"/>
              </a:ext>
            </a:extLst>
          </p:cNvPr>
          <p:cNvSpPr>
            <a:spLocks noGrp="1"/>
          </p:cNvSpPr>
          <p:nvPr>
            <p:ph idx="1"/>
          </p:nvPr>
        </p:nvSpPr>
        <p:spPr/>
        <p:txBody>
          <a:bodyPr/>
          <a:lstStyle/>
          <a:p>
            <a:r>
              <a:rPr lang="en-IN" dirty="0"/>
              <a:t>Controller plane is separated from data plane</a:t>
            </a:r>
          </a:p>
        </p:txBody>
      </p:sp>
      <p:pic>
        <p:nvPicPr>
          <p:cNvPr id="5" name="Picture 4">
            <a:extLst>
              <a:ext uri="{FF2B5EF4-FFF2-40B4-BE49-F238E27FC236}">
                <a16:creationId xmlns:a16="http://schemas.microsoft.com/office/drawing/2014/main" id="{32BADCD9-8714-F72B-94CE-68EDB80D7FA2}"/>
              </a:ext>
            </a:extLst>
          </p:cNvPr>
          <p:cNvPicPr>
            <a:picLocks noChangeAspect="1"/>
          </p:cNvPicPr>
          <p:nvPr/>
        </p:nvPicPr>
        <p:blipFill>
          <a:blip r:embed="rId2"/>
          <a:stretch>
            <a:fillRect/>
          </a:stretch>
        </p:blipFill>
        <p:spPr>
          <a:xfrm>
            <a:off x="2066123" y="2374147"/>
            <a:ext cx="7607691" cy="4242018"/>
          </a:xfrm>
          <a:prstGeom prst="rect">
            <a:avLst/>
          </a:prstGeom>
        </p:spPr>
      </p:pic>
    </p:spTree>
    <p:extLst>
      <p:ext uri="{BB962C8B-B14F-4D97-AF65-F5344CB8AC3E}">
        <p14:creationId xmlns:p14="http://schemas.microsoft.com/office/powerpoint/2010/main" val="30081429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041E-905C-DEDC-650A-59CEC0803B0F}"/>
              </a:ext>
            </a:extLst>
          </p:cNvPr>
          <p:cNvSpPr>
            <a:spLocks noGrp="1"/>
          </p:cNvSpPr>
          <p:nvPr>
            <p:ph type="title"/>
          </p:nvPr>
        </p:nvSpPr>
        <p:spPr/>
        <p:txBody>
          <a:bodyPr/>
          <a:lstStyle/>
          <a:p>
            <a:r>
              <a:rPr lang="en-IN" dirty="0"/>
              <a:t>Key SDN features</a:t>
            </a:r>
          </a:p>
        </p:txBody>
      </p:sp>
      <p:sp>
        <p:nvSpPr>
          <p:cNvPr id="3" name="Content Placeholder 2">
            <a:extLst>
              <a:ext uri="{FF2B5EF4-FFF2-40B4-BE49-F238E27FC236}">
                <a16:creationId xmlns:a16="http://schemas.microsoft.com/office/drawing/2014/main" id="{64D13BB5-8914-6BD0-F476-DC5EF3C75E68}"/>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5AB1ECD8-4F98-EB91-AADC-66E0DB1FA982}"/>
              </a:ext>
            </a:extLst>
          </p:cNvPr>
          <p:cNvPicPr>
            <a:picLocks noChangeAspect="1"/>
          </p:cNvPicPr>
          <p:nvPr/>
        </p:nvPicPr>
        <p:blipFill>
          <a:blip r:embed="rId2"/>
          <a:stretch>
            <a:fillRect/>
          </a:stretch>
        </p:blipFill>
        <p:spPr>
          <a:xfrm>
            <a:off x="329903" y="1519336"/>
            <a:ext cx="11532193" cy="5175516"/>
          </a:xfrm>
          <a:prstGeom prst="rect">
            <a:avLst/>
          </a:prstGeom>
        </p:spPr>
      </p:pic>
    </p:spTree>
    <p:extLst>
      <p:ext uri="{BB962C8B-B14F-4D97-AF65-F5344CB8AC3E}">
        <p14:creationId xmlns:p14="http://schemas.microsoft.com/office/powerpoint/2010/main" val="28531390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8EC5-33DF-2FC1-7EC0-B08FFA42B330}"/>
              </a:ext>
            </a:extLst>
          </p:cNvPr>
          <p:cNvSpPr>
            <a:spLocks noGrp="1"/>
          </p:cNvSpPr>
          <p:nvPr>
            <p:ph type="title"/>
          </p:nvPr>
        </p:nvSpPr>
        <p:spPr/>
        <p:txBody>
          <a:bodyPr/>
          <a:lstStyle/>
          <a:p>
            <a:r>
              <a:rPr lang="en-IN" dirty="0"/>
              <a:t>SDN layers</a:t>
            </a:r>
          </a:p>
        </p:txBody>
      </p:sp>
      <p:sp>
        <p:nvSpPr>
          <p:cNvPr id="3" name="Content Placeholder 2">
            <a:extLst>
              <a:ext uri="{FF2B5EF4-FFF2-40B4-BE49-F238E27FC236}">
                <a16:creationId xmlns:a16="http://schemas.microsoft.com/office/drawing/2014/main" id="{C8D6A889-53A1-9F4C-106A-A6A5286CE51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3E299A2-20BC-81B6-1FB0-C868D3B3457D}"/>
              </a:ext>
            </a:extLst>
          </p:cNvPr>
          <p:cNvPicPr>
            <a:picLocks noChangeAspect="1"/>
          </p:cNvPicPr>
          <p:nvPr/>
        </p:nvPicPr>
        <p:blipFill>
          <a:blip r:embed="rId2"/>
          <a:stretch>
            <a:fillRect/>
          </a:stretch>
        </p:blipFill>
        <p:spPr>
          <a:xfrm>
            <a:off x="206072" y="1546893"/>
            <a:ext cx="11779855" cy="4908802"/>
          </a:xfrm>
          <a:prstGeom prst="rect">
            <a:avLst/>
          </a:prstGeom>
        </p:spPr>
      </p:pic>
    </p:spTree>
    <p:extLst>
      <p:ext uri="{BB962C8B-B14F-4D97-AF65-F5344CB8AC3E}">
        <p14:creationId xmlns:p14="http://schemas.microsoft.com/office/powerpoint/2010/main" val="100660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27AD-D81F-158D-B05F-3ABB87C29685}"/>
              </a:ext>
            </a:extLst>
          </p:cNvPr>
          <p:cNvSpPr>
            <a:spLocks noGrp="1"/>
          </p:cNvSpPr>
          <p:nvPr>
            <p:ph type="title"/>
          </p:nvPr>
        </p:nvSpPr>
        <p:spPr/>
        <p:txBody>
          <a:bodyPr/>
          <a:lstStyle/>
          <a:p>
            <a:r>
              <a:rPr lang="en-IN" dirty="0"/>
              <a:t>LAN Topology</a:t>
            </a:r>
          </a:p>
        </p:txBody>
      </p:sp>
      <p:sp>
        <p:nvSpPr>
          <p:cNvPr id="3" name="Content Placeholder 2">
            <a:extLst>
              <a:ext uri="{FF2B5EF4-FFF2-40B4-BE49-F238E27FC236}">
                <a16:creationId xmlns:a16="http://schemas.microsoft.com/office/drawing/2014/main" id="{A93081F0-D962-E182-AF2E-DF7B851E886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D6C7243-24A5-25D6-D7D2-850CFA0F35AA}"/>
              </a:ext>
            </a:extLst>
          </p:cNvPr>
          <p:cNvPicPr>
            <a:picLocks noChangeAspect="1"/>
          </p:cNvPicPr>
          <p:nvPr/>
        </p:nvPicPr>
        <p:blipFill>
          <a:blip r:embed="rId2"/>
          <a:stretch>
            <a:fillRect/>
          </a:stretch>
        </p:blipFill>
        <p:spPr>
          <a:xfrm>
            <a:off x="920393" y="1423560"/>
            <a:ext cx="10001036" cy="4400762"/>
          </a:xfrm>
          <a:prstGeom prst="rect">
            <a:avLst/>
          </a:prstGeom>
        </p:spPr>
      </p:pic>
    </p:spTree>
    <p:extLst>
      <p:ext uri="{BB962C8B-B14F-4D97-AF65-F5344CB8AC3E}">
        <p14:creationId xmlns:p14="http://schemas.microsoft.com/office/powerpoint/2010/main" val="1718151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ECBC-31D8-A4D3-DAF0-80F9296CD080}"/>
              </a:ext>
            </a:extLst>
          </p:cNvPr>
          <p:cNvSpPr>
            <a:spLocks noGrp="1"/>
          </p:cNvSpPr>
          <p:nvPr>
            <p:ph type="title"/>
          </p:nvPr>
        </p:nvSpPr>
        <p:spPr/>
        <p:txBody>
          <a:bodyPr/>
          <a:lstStyle/>
          <a:p>
            <a:r>
              <a:rPr lang="en-IN" dirty="0"/>
              <a:t>Setting up a network</a:t>
            </a:r>
          </a:p>
        </p:txBody>
      </p:sp>
      <p:sp>
        <p:nvSpPr>
          <p:cNvPr id="3" name="Content Placeholder 2">
            <a:extLst>
              <a:ext uri="{FF2B5EF4-FFF2-40B4-BE49-F238E27FC236}">
                <a16:creationId xmlns:a16="http://schemas.microsoft.com/office/drawing/2014/main" id="{536E9967-2973-529C-A7F6-E58F540C1177}"/>
              </a:ext>
            </a:extLst>
          </p:cNvPr>
          <p:cNvSpPr>
            <a:spLocks noGrp="1"/>
          </p:cNvSpPr>
          <p:nvPr>
            <p:ph idx="1"/>
          </p:nvPr>
        </p:nvSpPr>
        <p:spPr/>
        <p:txBody>
          <a:bodyPr/>
          <a:lstStyle/>
          <a:p>
            <a:r>
              <a:rPr lang="en-IN" dirty="0"/>
              <a:t>Network Interface Card (NIC)</a:t>
            </a:r>
          </a:p>
          <a:p>
            <a:r>
              <a:rPr lang="en-IN" dirty="0"/>
              <a:t>Transmission media</a:t>
            </a:r>
          </a:p>
          <a:p>
            <a:r>
              <a:rPr lang="en-IN" dirty="0"/>
              <a:t>Network devices</a:t>
            </a:r>
          </a:p>
        </p:txBody>
      </p:sp>
    </p:spTree>
    <p:extLst>
      <p:ext uri="{BB962C8B-B14F-4D97-AF65-F5344CB8AC3E}">
        <p14:creationId xmlns:p14="http://schemas.microsoft.com/office/powerpoint/2010/main" val="3768760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ECBC-31D8-A4D3-DAF0-80F9296CD080}"/>
              </a:ext>
            </a:extLst>
          </p:cNvPr>
          <p:cNvSpPr>
            <a:spLocks noGrp="1"/>
          </p:cNvSpPr>
          <p:nvPr>
            <p:ph type="title"/>
          </p:nvPr>
        </p:nvSpPr>
        <p:spPr/>
        <p:txBody>
          <a:bodyPr/>
          <a:lstStyle/>
          <a:p>
            <a:r>
              <a:rPr lang="en-IN" dirty="0"/>
              <a:t>Network Interface Card (NIC)</a:t>
            </a:r>
          </a:p>
        </p:txBody>
      </p:sp>
      <p:sp>
        <p:nvSpPr>
          <p:cNvPr id="3" name="Content Placeholder 2">
            <a:extLst>
              <a:ext uri="{FF2B5EF4-FFF2-40B4-BE49-F238E27FC236}">
                <a16:creationId xmlns:a16="http://schemas.microsoft.com/office/drawing/2014/main" id="{536E9967-2973-529C-A7F6-E58F540C117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29A876-51BA-CA8D-2B67-567D0DC9E707}"/>
              </a:ext>
            </a:extLst>
          </p:cNvPr>
          <p:cNvPicPr>
            <a:picLocks noChangeAspect="1"/>
          </p:cNvPicPr>
          <p:nvPr/>
        </p:nvPicPr>
        <p:blipFill>
          <a:blip r:embed="rId2"/>
          <a:stretch>
            <a:fillRect/>
          </a:stretch>
        </p:blipFill>
        <p:spPr>
          <a:xfrm>
            <a:off x="1066201" y="1364722"/>
            <a:ext cx="9852194" cy="4432321"/>
          </a:xfrm>
          <a:prstGeom prst="rect">
            <a:avLst/>
          </a:prstGeom>
        </p:spPr>
      </p:pic>
    </p:spTree>
    <p:extLst>
      <p:ext uri="{BB962C8B-B14F-4D97-AF65-F5344CB8AC3E}">
        <p14:creationId xmlns:p14="http://schemas.microsoft.com/office/powerpoint/2010/main" val="33067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F493-00F3-5DD8-5264-D16F3463EB0A}"/>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EB44FF31-EF8D-4256-9EA3-35DB421325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C04D2E-2C7C-51ED-916D-216C279D9AE6}"/>
              </a:ext>
            </a:extLst>
          </p:cNvPr>
          <p:cNvPicPr>
            <a:picLocks noChangeAspect="1"/>
          </p:cNvPicPr>
          <p:nvPr/>
        </p:nvPicPr>
        <p:blipFill>
          <a:blip r:embed="rId2"/>
          <a:stretch>
            <a:fillRect/>
          </a:stretch>
        </p:blipFill>
        <p:spPr>
          <a:xfrm>
            <a:off x="1232445" y="1908096"/>
            <a:ext cx="9716747" cy="3732415"/>
          </a:xfrm>
          <a:prstGeom prst="rect">
            <a:avLst/>
          </a:prstGeom>
        </p:spPr>
      </p:pic>
    </p:spTree>
    <p:extLst>
      <p:ext uri="{BB962C8B-B14F-4D97-AF65-F5344CB8AC3E}">
        <p14:creationId xmlns:p14="http://schemas.microsoft.com/office/powerpoint/2010/main" val="3443669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C7CC0-5B2B-90D3-E66F-F507B046089C}"/>
              </a:ext>
            </a:extLst>
          </p:cNvPr>
          <p:cNvSpPr>
            <a:spLocks noGrp="1"/>
          </p:cNvSpPr>
          <p:nvPr>
            <p:ph type="title"/>
          </p:nvPr>
        </p:nvSpPr>
        <p:spPr/>
        <p:txBody>
          <a:bodyPr/>
          <a:lstStyle/>
          <a:p>
            <a:r>
              <a:rPr lang="en-IN" dirty="0"/>
              <a:t>Sessions 1 and 2</a:t>
            </a:r>
          </a:p>
        </p:txBody>
      </p:sp>
      <p:sp>
        <p:nvSpPr>
          <p:cNvPr id="5" name="Text Placeholder 4">
            <a:extLst>
              <a:ext uri="{FF2B5EF4-FFF2-40B4-BE49-F238E27FC236}">
                <a16:creationId xmlns:a16="http://schemas.microsoft.com/office/drawing/2014/main" id="{D0376D98-6B12-5092-27AA-8AA1DD24819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90239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3C9A-2066-34C0-B360-9D2D52626E81}"/>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4E18026-01BA-F242-C8D6-68AD32F6D0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0FE921-DAC9-185F-C7FD-D421BCB0580B}"/>
              </a:ext>
            </a:extLst>
          </p:cNvPr>
          <p:cNvPicPr>
            <a:picLocks noChangeAspect="1"/>
          </p:cNvPicPr>
          <p:nvPr/>
        </p:nvPicPr>
        <p:blipFill>
          <a:blip r:embed="rId2"/>
          <a:stretch>
            <a:fillRect/>
          </a:stretch>
        </p:blipFill>
        <p:spPr>
          <a:xfrm>
            <a:off x="1488344" y="1690688"/>
            <a:ext cx="8765266" cy="4149282"/>
          </a:xfrm>
          <a:prstGeom prst="rect">
            <a:avLst/>
          </a:prstGeom>
        </p:spPr>
      </p:pic>
    </p:spTree>
    <p:extLst>
      <p:ext uri="{BB962C8B-B14F-4D97-AF65-F5344CB8AC3E}">
        <p14:creationId xmlns:p14="http://schemas.microsoft.com/office/powerpoint/2010/main" val="1588288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7CED-45DF-CC27-5FA0-CE5F145D44A3}"/>
              </a:ext>
            </a:extLst>
          </p:cNvPr>
          <p:cNvSpPr>
            <a:spLocks noGrp="1"/>
          </p:cNvSpPr>
          <p:nvPr>
            <p:ph type="title"/>
          </p:nvPr>
        </p:nvSpPr>
        <p:spPr/>
        <p:txBody>
          <a:bodyPr/>
          <a:lstStyle/>
          <a:p>
            <a:r>
              <a:rPr lang="en-IN" dirty="0"/>
              <a:t>Networking devices</a:t>
            </a:r>
          </a:p>
        </p:txBody>
      </p:sp>
      <p:sp>
        <p:nvSpPr>
          <p:cNvPr id="3" name="Content Placeholder 2">
            <a:extLst>
              <a:ext uri="{FF2B5EF4-FFF2-40B4-BE49-F238E27FC236}">
                <a16:creationId xmlns:a16="http://schemas.microsoft.com/office/drawing/2014/main" id="{CE2FCF3B-FC73-3F5C-753D-5956CC25C200}"/>
              </a:ext>
            </a:extLst>
          </p:cNvPr>
          <p:cNvSpPr>
            <a:spLocks noGrp="1"/>
          </p:cNvSpPr>
          <p:nvPr>
            <p:ph idx="1"/>
          </p:nvPr>
        </p:nvSpPr>
        <p:spPr/>
        <p:txBody>
          <a:bodyPr/>
          <a:lstStyle/>
          <a:p>
            <a:r>
              <a:rPr lang="en-IN" dirty="0"/>
              <a:t>Repeater</a:t>
            </a:r>
          </a:p>
          <a:p>
            <a:r>
              <a:rPr lang="en-IN" dirty="0"/>
              <a:t>Bridge</a:t>
            </a:r>
          </a:p>
          <a:p>
            <a:r>
              <a:rPr lang="en-IN" dirty="0"/>
              <a:t>Switch</a:t>
            </a:r>
          </a:p>
          <a:p>
            <a:r>
              <a:rPr lang="en-IN" dirty="0"/>
              <a:t>Router</a:t>
            </a:r>
          </a:p>
          <a:p>
            <a:r>
              <a:rPr lang="en-IN" dirty="0"/>
              <a:t>Gateway</a:t>
            </a:r>
          </a:p>
          <a:p>
            <a:endParaRPr lang="en-IN" dirty="0"/>
          </a:p>
        </p:txBody>
      </p:sp>
    </p:spTree>
    <p:extLst>
      <p:ext uri="{BB962C8B-B14F-4D97-AF65-F5344CB8AC3E}">
        <p14:creationId xmlns:p14="http://schemas.microsoft.com/office/powerpoint/2010/main" val="2618787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B306A-BE3E-31A5-2A2D-157C6A259ACF}"/>
              </a:ext>
            </a:extLst>
          </p:cNvPr>
          <p:cNvSpPr>
            <a:spLocks noGrp="1"/>
          </p:cNvSpPr>
          <p:nvPr>
            <p:ph type="title"/>
          </p:nvPr>
        </p:nvSpPr>
        <p:spPr/>
        <p:txBody>
          <a:bodyPr/>
          <a:lstStyle/>
          <a:p>
            <a:r>
              <a:rPr lang="en-IN" dirty="0"/>
              <a:t>Sample network</a:t>
            </a:r>
          </a:p>
        </p:txBody>
      </p:sp>
      <p:sp>
        <p:nvSpPr>
          <p:cNvPr id="3" name="Content Placeholder 2">
            <a:extLst>
              <a:ext uri="{FF2B5EF4-FFF2-40B4-BE49-F238E27FC236}">
                <a16:creationId xmlns:a16="http://schemas.microsoft.com/office/drawing/2014/main" id="{62D0F894-1C50-2AD2-BD23-4862F45881F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2E73F79-7693-242B-3BCA-FEA09B7CC47D}"/>
              </a:ext>
            </a:extLst>
          </p:cNvPr>
          <p:cNvPicPr>
            <a:picLocks noChangeAspect="1"/>
          </p:cNvPicPr>
          <p:nvPr/>
        </p:nvPicPr>
        <p:blipFill>
          <a:blip r:embed="rId2"/>
          <a:stretch>
            <a:fillRect/>
          </a:stretch>
        </p:blipFill>
        <p:spPr>
          <a:xfrm>
            <a:off x="1012312" y="1415351"/>
            <a:ext cx="10167376" cy="4451192"/>
          </a:xfrm>
          <a:prstGeom prst="rect">
            <a:avLst/>
          </a:prstGeom>
        </p:spPr>
      </p:pic>
    </p:spTree>
    <p:extLst>
      <p:ext uri="{BB962C8B-B14F-4D97-AF65-F5344CB8AC3E}">
        <p14:creationId xmlns:p14="http://schemas.microsoft.com/office/powerpoint/2010/main" val="28874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F3A722-48D0-03D8-2BEB-1B2704B20E64}"/>
              </a:ext>
            </a:extLst>
          </p:cNvPr>
          <p:cNvSpPr>
            <a:spLocks noGrp="1"/>
          </p:cNvSpPr>
          <p:nvPr>
            <p:ph type="title"/>
          </p:nvPr>
        </p:nvSpPr>
        <p:spPr/>
        <p:txBody>
          <a:bodyPr/>
          <a:lstStyle/>
          <a:p>
            <a:r>
              <a:rPr lang="en-IN" dirty="0"/>
              <a:t>Wired LAN - Ethernet</a:t>
            </a:r>
          </a:p>
        </p:txBody>
      </p:sp>
      <p:sp>
        <p:nvSpPr>
          <p:cNvPr id="5" name="Text Placeholder 4">
            <a:extLst>
              <a:ext uri="{FF2B5EF4-FFF2-40B4-BE49-F238E27FC236}">
                <a16:creationId xmlns:a16="http://schemas.microsoft.com/office/drawing/2014/main" id="{22879A27-AE67-2D8C-0564-3E3E4828D3F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1490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0364-13BF-3BE5-7579-8CE08B7CDB7B}"/>
              </a:ext>
            </a:extLst>
          </p:cNvPr>
          <p:cNvSpPr>
            <a:spLocks noGrp="1"/>
          </p:cNvSpPr>
          <p:nvPr>
            <p:ph type="title"/>
          </p:nvPr>
        </p:nvSpPr>
        <p:spPr/>
        <p:txBody>
          <a:bodyPr/>
          <a:lstStyle/>
          <a:p>
            <a:r>
              <a:rPr lang="en-IN" dirty="0"/>
              <a:t>What is Ethernet?</a:t>
            </a:r>
          </a:p>
        </p:txBody>
      </p:sp>
      <p:sp>
        <p:nvSpPr>
          <p:cNvPr id="3" name="Content Placeholder 2">
            <a:extLst>
              <a:ext uri="{FF2B5EF4-FFF2-40B4-BE49-F238E27FC236}">
                <a16:creationId xmlns:a16="http://schemas.microsoft.com/office/drawing/2014/main" id="{CAB8783E-A01D-5ED6-080A-C6D99C518F49}"/>
              </a:ext>
            </a:extLst>
          </p:cNvPr>
          <p:cNvSpPr>
            <a:spLocks noGrp="1"/>
          </p:cNvSpPr>
          <p:nvPr>
            <p:ph idx="1"/>
          </p:nvPr>
        </p:nvSpPr>
        <p:spPr/>
        <p:txBody>
          <a:bodyPr>
            <a:normAutofit fontScale="92500" lnSpcReduction="10000"/>
          </a:bodyPr>
          <a:lstStyle/>
          <a:p>
            <a:r>
              <a:rPr lang="en-US" dirty="0"/>
              <a:t>In the 1980s and 1990s several different types of LANs were used: Ethernet, Token Ring, Token Bus, and FDDI (Fiber Distribution Data Interface)</a:t>
            </a:r>
          </a:p>
          <a:p>
            <a:r>
              <a:rPr lang="en-US" dirty="0"/>
              <a:t>Almost every LAN except Ethernet has disappeared from the marketplace because Ethernet was able to update itself to meet the needs of the time. Main reason for its success: it could evolve with the demand for higher transmission rates. </a:t>
            </a:r>
          </a:p>
          <a:p>
            <a:r>
              <a:rPr lang="en-US" dirty="0"/>
              <a:t>The Ethernet LAN was developed in the 1970s by Robert Metcalfe and David Boggs.</a:t>
            </a:r>
          </a:p>
          <a:p>
            <a:r>
              <a:rPr lang="en-US" dirty="0"/>
              <a:t>Since then, it has gone through four generations: </a:t>
            </a:r>
            <a:r>
              <a:rPr lang="en-US" b="1" dirty="0"/>
              <a:t>Standard Ethernet (10 Mbps), Fast Ethernet (100 Mbps), Gigabit Ethernet (1 Gbps), and 10 Gigabit Ethernet (10 Gbps)</a:t>
            </a:r>
            <a:r>
              <a:rPr lang="en-US" dirty="0"/>
              <a:t>.</a:t>
            </a:r>
            <a:endParaRPr lang="en-IN" dirty="0"/>
          </a:p>
        </p:txBody>
      </p:sp>
    </p:spTree>
    <p:extLst>
      <p:ext uri="{BB962C8B-B14F-4D97-AF65-F5344CB8AC3E}">
        <p14:creationId xmlns:p14="http://schemas.microsoft.com/office/powerpoint/2010/main" val="489965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C36F-75D5-ECCE-A897-DFD56DD0F2A4}"/>
              </a:ext>
            </a:extLst>
          </p:cNvPr>
          <p:cNvSpPr>
            <a:spLocks noGrp="1"/>
          </p:cNvSpPr>
          <p:nvPr>
            <p:ph type="title"/>
          </p:nvPr>
        </p:nvSpPr>
        <p:spPr/>
        <p:txBody>
          <a:bodyPr/>
          <a:lstStyle/>
          <a:p>
            <a:r>
              <a:rPr lang="en-IN" dirty="0"/>
              <a:t>IEEE 802</a:t>
            </a:r>
          </a:p>
        </p:txBody>
      </p:sp>
      <p:sp>
        <p:nvSpPr>
          <p:cNvPr id="3" name="Content Placeholder 2">
            <a:extLst>
              <a:ext uri="{FF2B5EF4-FFF2-40B4-BE49-F238E27FC236}">
                <a16:creationId xmlns:a16="http://schemas.microsoft.com/office/drawing/2014/main" id="{6AE64820-80F2-0C13-B55C-0F0E312B246A}"/>
              </a:ext>
            </a:extLst>
          </p:cNvPr>
          <p:cNvSpPr>
            <a:spLocks noGrp="1"/>
          </p:cNvSpPr>
          <p:nvPr>
            <p:ph idx="1"/>
          </p:nvPr>
        </p:nvSpPr>
        <p:spPr/>
        <p:txBody>
          <a:bodyPr>
            <a:normAutofit/>
          </a:bodyPr>
          <a:lstStyle/>
          <a:p>
            <a:r>
              <a:rPr lang="en-US" dirty="0"/>
              <a:t>In 1985, the Computer Society of the IEEE started a project, called </a:t>
            </a:r>
            <a:r>
              <a:rPr lang="en-US" b="1" dirty="0"/>
              <a:t>Project 802</a:t>
            </a:r>
            <a:r>
              <a:rPr lang="en-US" dirty="0"/>
              <a:t>, to set standards to enable intercommunication among equipment from a variety of manufacturers. </a:t>
            </a:r>
          </a:p>
          <a:p>
            <a:r>
              <a:rPr lang="en-US" dirty="0"/>
              <a:t>Project 802 does not seek to replace any part of the OSI model or TCP/IP protocol suite.</a:t>
            </a:r>
          </a:p>
          <a:p>
            <a:r>
              <a:rPr lang="en-US" dirty="0"/>
              <a:t>Instead, it is a way of specifying functions of the physical layer and the data-link layer of major LAN protocols.</a:t>
            </a:r>
            <a:endParaRPr lang="en-IN" dirty="0"/>
          </a:p>
        </p:txBody>
      </p:sp>
    </p:spTree>
    <p:extLst>
      <p:ext uri="{BB962C8B-B14F-4D97-AF65-F5344CB8AC3E}">
        <p14:creationId xmlns:p14="http://schemas.microsoft.com/office/powerpoint/2010/main" val="3541226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B095-9BAA-94EF-BBE8-5744C6EB9819}"/>
              </a:ext>
            </a:extLst>
          </p:cNvPr>
          <p:cNvSpPr>
            <a:spLocks noGrp="1"/>
          </p:cNvSpPr>
          <p:nvPr>
            <p:ph type="title"/>
          </p:nvPr>
        </p:nvSpPr>
        <p:spPr/>
        <p:txBody>
          <a:bodyPr/>
          <a:lstStyle/>
          <a:p>
            <a:r>
              <a:rPr lang="en-IN" dirty="0"/>
              <a:t>Ethernet frame format</a:t>
            </a:r>
          </a:p>
        </p:txBody>
      </p:sp>
      <p:sp>
        <p:nvSpPr>
          <p:cNvPr id="3" name="Content Placeholder 2">
            <a:extLst>
              <a:ext uri="{FF2B5EF4-FFF2-40B4-BE49-F238E27FC236}">
                <a16:creationId xmlns:a16="http://schemas.microsoft.com/office/drawing/2014/main" id="{6E8B7519-27B1-4695-AD4B-E3AF7E4D48B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D6D19C9-04A2-6B90-E1E6-F24B29BF7334}"/>
              </a:ext>
            </a:extLst>
          </p:cNvPr>
          <p:cNvPicPr>
            <a:picLocks noChangeAspect="1"/>
          </p:cNvPicPr>
          <p:nvPr/>
        </p:nvPicPr>
        <p:blipFill>
          <a:blip r:embed="rId2"/>
          <a:stretch>
            <a:fillRect/>
          </a:stretch>
        </p:blipFill>
        <p:spPr>
          <a:xfrm>
            <a:off x="838200" y="2185101"/>
            <a:ext cx="10734668" cy="3085542"/>
          </a:xfrm>
          <a:prstGeom prst="rect">
            <a:avLst/>
          </a:prstGeom>
        </p:spPr>
      </p:pic>
    </p:spTree>
    <p:extLst>
      <p:ext uri="{BB962C8B-B14F-4D97-AF65-F5344CB8AC3E}">
        <p14:creationId xmlns:p14="http://schemas.microsoft.com/office/powerpoint/2010/main" val="1117148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F4C3-0BF2-B1D7-1CB0-D550CA51E72B}"/>
              </a:ext>
            </a:extLst>
          </p:cNvPr>
          <p:cNvSpPr>
            <a:spLocks noGrp="1"/>
          </p:cNvSpPr>
          <p:nvPr>
            <p:ph type="title"/>
          </p:nvPr>
        </p:nvSpPr>
        <p:spPr/>
        <p:txBody>
          <a:bodyPr/>
          <a:lstStyle/>
          <a:p>
            <a:r>
              <a:rPr lang="en-IN" dirty="0"/>
              <a:t>Connectionless and unreliable service</a:t>
            </a:r>
          </a:p>
        </p:txBody>
      </p:sp>
      <p:sp>
        <p:nvSpPr>
          <p:cNvPr id="3" name="Content Placeholder 2">
            <a:extLst>
              <a:ext uri="{FF2B5EF4-FFF2-40B4-BE49-F238E27FC236}">
                <a16:creationId xmlns:a16="http://schemas.microsoft.com/office/drawing/2014/main" id="{A712C1EB-1627-E29F-88B0-AC0E7F994A5C}"/>
              </a:ext>
            </a:extLst>
          </p:cNvPr>
          <p:cNvSpPr>
            <a:spLocks noGrp="1"/>
          </p:cNvSpPr>
          <p:nvPr>
            <p:ph idx="1"/>
          </p:nvPr>
        </p:nvSpPr>
        <p:spPr/>
        <p:txBody>
          <a:bodyPr>
            <a:normAutofit/>
          </a:bodyPr>
          <a:lstStyle/>
          <a:p>
            <a:r>
              <a:rPr lang="en-US" dirty="0"/>
              <a:t>Ethernet provides a connectionless service, which means each frame sent is independent of the previous or next frame. </a:t>
            </a:r>
          </a:p>
          <a:p>
            <a:r>
              <a:rPr lang="en-US" dirty="0"/>
              <a:t>Ethernet has no connection establishment or connection termination phases. </a:t>
            </a:r>
          </a:p>
          <a:p>
            <a:r>
              <a:rPr lang="en-US" dirty="0"/>
              <a:t>The sender sends a frame whenever it has it; the receiver may or may not be ready for it. </a:t>
            </a:r>
          </a:p>
          <a:p>
            <a:r>
              <a:rPr lang="en-US" dirty="0"/>
              <a:t>The sender may overwhelm the receiver with frames, which may result in dropping frames. </a:t>
            </a:r>
          </a:p>
          <a:p>
            <a:r>
              <a:rPr lang="en-US" dirty="0"/>
              <a:t>If a frame drops, the sender will not know about it.</a:t>
            </a:r>
            <a:endParaRPr lang="en-IN" dirty="0"/>
          </a:p>
        </p:txBody>
      </p:sp>
    </p:spTree>
    <p:extLst>
      <p:ext uri="{BB962C8B-B14F-4D97-AF65-F5344CB8AC3E}">
        <p14:creationId xmlns:p14="http://schemas.microsoft.com/office/powerpoint/2010/main" val="3820559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C573-3574-C886-C04B-C1E23E1B8B2B}"/>
              </a:ext>
            </a:extLst>
          </p:cNvPr>
          <p:cNvSpPr>
            <a:spLocks noGrp="1"/>
          </p:cNvSpPr>
          <p:nvPr>
            <p:ph type="title"/>
          </p:nvPr>
        </p:nvSpPr>
        <p:spPr/>
        <p:txBody>
          <a:bodyPr/>
          <a:lstStyle/>
          <a:p>
            <a:r>
              <a:rPr lang="en-IN" dirty="0"/>
              <a:t>Addressing</a:t>
            </a:r>
          </a:p>
        </p:txBody>
      </p:sp>
      <p:sp>
        <p:nvSpPr>
          <p:cNvPr id="3" name="Content Placeholder 2">
            <a:extLst>
              <a:ext uri="{FF2B5EF4-FFF2-40B4-BE49-F238E27FC236}">
                <a16:creationId xmlns:a16="http://schemas.microsoft.com/office/drawing/2014/main" id="{C1C9B67E-B427-3E5D-6D38-4FA5DEE901CE}"/>
              </a:ext>
            </a:extLst>
          </p:cNvPr>
          <p:cNvSpPr>
            <a:spLocks noGrp="1"/>
          </p:cNvSpPr>
          <p:nvPr>
            <p:ph idx="1"/>
          </p:nvPr>
        </p:nvSpPr>
        <p:spPr/>
        <p:txBody>
          <a:bodyPr/>
          <a:lstStyle/>
          <a:p>
            <a:r>
              <a:rPr lang="en-US" dirty="0"/>
              <a:t>Each station on an Ethernet network (such as a PC, workstation, or printer) has its own </a:t>
            </a:r>
            <a:r>
              <a:rPr lang="en-US" b="1" dirty="0"/>
              <a:t>network interface card (NIC)</a:t>
            </a:r>
            <a:r>
              <a:rPr lang="en-US" dirty="0"/>
              <a:t>. </a:t>
            </a:r>
          </a:p>
          <a:p>
            <a:r>
              <a:rPr lang="en-US" dirty="0"/>
              <a:t>The NIC fits inside the station and provides the station with a link-layer address. </a:t>
            </a:r>
          </a:p>
          <a:p>
            <a:r>
              <a:rPr lang="en-US" dirty="0"/>
              <a:t>The Ethernet address is 6 bytes (48 bits), normally written in hexadecimal notation, with a colon between the bytes. </a:t>
            </a:r>
          </a:p>
          <a:p>
            <a:r>
              <a:rPr lang="en-US" dirty="0"/>
              <a:t>For example, the following shows an Ethernet MAC address:</a:t>
            </a:r>
          </a:p>
          <a:p>
            <a:r>
              <a:rPr lang="en-US" b="1" dirty="0"/>
              <a:t>E4-46-B0-03-74-D2</a:t>
            </a:r>
          </a:p>
          <a:p>
            <a:endParaRPr lang="en-US" dirty="0"/>
          </a:p>
          <a:p>
            <a:endParaRPr lang="en-IN" dirty="0"/>
          </a:p>
        </p:txBody>
      </p:sp>
    </p:spTree>
    <p:extLst>
      <p:ext uri="{BB962C8B-B14F-4D97-AF65-F5344CB8AC3E}">
        <p14:creationId xmlns:p14="http://schemas.microsoft.com/office/powerpoint/2010/main" val="1326233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CSMA/CD</a:t>
            </a:r>
          </a:p>
        </p:txBody>
      </p:sp>
      <p:sp>
        <p:nvSpPr>
          <p:cNvPr id="3" name="Content Placeholder 2">
            <a:extLst>
              <a:ext uri="{FF2B5EF4-FFF2-40B4-BE49-F238E27FC236}">
                <a16:creationId xmlns:a16="http://schemas.microsoft.com/office/drawing/2014/main" id="{3888F406-9375-AFF0-09BD-69FD78ABB95D}"/>
              </a:ext>
            </a:extLst>
          </p:cNvPr>
          <p:cNvSpPr>
            <a:spLocks noGrp="1"/>
          </p:cNvSpPr>
          <p:nvPr>
            <p:ph idx="1"/>
          </p:nvPr>
        </p:nvSpPr>
        <p:spPr/>
        <p:txBody>
          <a:bodyPr>
            <a:normAutofit/>
          </a:bodyPr>
          <a:lstStyle/>
          <a:p>
            <a:r>
              <a:rPr lang="en-US" b="1" dirty="0"/>
              <a:t>Carrier sense multiple access with collision detection (CSMA/CD)</a:t>
            </a:r>
            <a:r>
              <a:rPr lang="en-US" dirty="0"/>
              <a:t> augments the algorithm to handle the collision.</a:t>
            </a:r>
          </a:p>
          <a:p>
            <a:r>
              <a:rPr lang="en-US" dirty="0"/>
              <a:t>In this method, a station monitors the medium after it sends a frame to see if the transmission was successful. If so, the station’s job is finished. </a:t>
            </a:r>
          </a:p>
          <a:p>
            <a:r>
              <a:rPr lang="en-US" dirty="0"/>
              <a:t>If, however, there is a collision, the frame is sent again.</a:t>
            </a:r>
          </a:p>
          <a:p>
            <a:r>
              <a:rPr lang="en-US" dirty="0"/>
              <a:t>To better understand CSMA/CD, let us look at the first bits transmitted by the two stations involved in the collision. Although each station continues to send bits in the frame until it detects the collision, we show what happens as the first bits collide.</a:t>
            </a:r>
            <a:endParaRPr lang="en-IN" dirty="0"/>
          </a:p>
        </p:txBody>
      </p:sp>
    </p:spTree>
    <p:extLst>
      <p:ext uri="{BB962C8B-B14F-4D97-AF65-F5344CB8AC3E}">
        <p14:creationId xmlns:p14="http://schemas.microsoft.com/office/powerpoint/2010/main" val="3764411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CEEE5-30BD-8237-1561-CAE26EA97A61}"/>
              </a:ext>
            </a:extLst>
          </p:cNvPr>
          <p:cNvSpPr>
            <a:spLocks noGrp="1"/>
          </p:cNvSpPr>
          <p:nvPr>
            <p:ph type="title"/>
          </p:nvPr>
        </p:nvSpPr>
        <p:spPr/>
        <p:txBody>
          <a:bodyPr/>
          <a:lstStyle/>
          <a:p>
            <a:r>
              <a:rPr lang="en-IN" dirty="0"/>
              <a:t>Electronic Communication System</a:t>
            </a:r>
          </a:p>
        </p:txBody>
      </p:sp>
      <p:sp>
        <p:nvSpPr>
          <p:cNvPr id="5" name="Content Placeholder 4">
            <a:extLst>
              <a:ext uri="{FF2B5EF4-FFF2-40B4-BE49-F238E27FC236}">
                <a16:creationId xmlns:a16="http://schemas.microsoft.com/office/drawing/2014/main" id="{2C67CF26-A22D-3E6E-0DF0-9784ABF10C3A}"/>
              </a:ext>
            </a:extLst>
          </p:cNvPr>
          <p:cNvSpPr>
            <a:spLocks noGrp="1"/>
          </p:cNvSpPr>
          <p:nvPr>
            <p:ph idx="1"/>
          </p:nvPr>
        </p:nvSpPr>
        <p:spPr/>
        <p:txBody>
          <a:bodyPr/>
          <a:lstStyle/>
          <a:p>
            <a:endParaRPr lang="en-IN"/>
          </a:p>
        </p:txBody>
      </p:sp>
      <p:pic>
        <p:nvPicPr>
          <p:cNvPr id="1026" name="Picture 2" descr="Communications system - Wikipedia">
            <a:extLst>
              <a:ext uri="{FF2B5EF4-FFF2-40B4-BE49-F238E27FC236}">
                <a16:creationId xmlns:a16="http://schemas.microsoft.com/office/drawing/2014/main" id="{9FEA5D37-D1BD-5038-C0DC-C3BD7924C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284" y="2298237"/>
            <a:ext cx="9535343" cy="307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84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CSMA/CD</a:t>
            </a:r>
          </a:p>
        </p:txBody>
      </p:sp>
      <p:pic>
        <p:nvPicPr>
          <p:cNvPr id="5" name="Content Placeholder 4">
            <a:extLst>
              <a:ext uri="{FF2B5EF4-FFF2-40B4-BE49-F238E27FC236}">
                <a16:creationId xmlns:a16="http://schemas.microsoft.com/office/drawing/2014/main" id="{48104780-109A-80E0-DA7B-773F8A5113A7}"/>
              </a:ext>
            </a:extLst>
          </p:cNvPr>
          <p:cNvPicPr>
            <a:picLocks noGrp="1" noChangeAspect="1"/>
          </p:cNvPicPr>
          <p:nvPr>
            <p:ph idx="1"/>
          </p:nvPr>
        </p:nvPicPr>
        <p:blipFill>
          <a:blip r:embed="rId2"/>
          <a:stretch>
            <a:fillRect/>
          </a:stretch>
        </p:blipFill>
        <p:spPr>
          <a:xfrm>
            <a:off x="671157" y="1919897"/>
            <a:ext cx="9638462" cy="3018205"/>
          </a:xfrm>
        </p:spPr>
      </p:pic>
    </p:spTree>
    <p:extLst>
      <p:ext uri="{BB962C8B-B14F-4D97-AF65-F5344CB8AC3E}">
        <p14:creationId xmlns:p14="http://schemas.microsoft.com/office/powerpoint/2010/main" val="697651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0243-68E2-163B-9A73-79CEC35C7BAA}"/>
              </a:ext>
            </a:extLst>
          </p:cNvPr>
          <p:cNvSpPr>
            <a:spLocks noGrp="1"/>
          </p:cNvSpPr>
          <p:nvPr>
            <p:ph type="title"/>
          </p:nvPr>
        </p:nvSpPr>
        <p:spPr/>
        <p:txBody>
          <a:bodyPr/>
          <a:lstStyle/>
          <a:p>
            <a:r>
              <a:rPr lang="en-IN" dirty="0"/>
              <a:t>Modern Ethernet</a:t>
            </a:r>
          </a:p>
        </p:txBody>
      </p:sp>
      <p:sp>
        <p:nvSpPr>
          <p:cNvPr id="3" name="Content Placeholder 2">
            <a:extLst>
              <a:ext uri="{FF2B5EF4-FFF2-40B4-BE49-F238E27FC236}">
                <a16:creationId xmlns:a16="http://schemas.microsoft.com/office/drawing/2014/main" id="{54315615-FAE8-38CD-AC66-80569FC9C765}"/>
              </a:ext>
            </a:extLst>
          </p:cNvPr>
          <p:cNvSpPr>
            <a:spLocks noGrp="1"/>
          </p:cNvSpPr>
          <p:nvPr>
            <p:ph idx="1"/>
          </p:nvPr>
        </p:nvSpPr>
        <p:spPr/>
        <p:txBody>
          <a:bodyPr>
            <a:normAutofit fontScale="92500" lnSpcReduction="10000"/>
          </a:bodyPr>
          <a:lstStyle/>
          <a:p>
            <a:r>
              <a:rPr lang="en-US" dirty="0"/>
              <a:t>Two kinds of Ethernet exist: </a:t>
            </a:r>
            <a:r>
              <a:rPr lang="en-US" b="1" dirty="0"/>
              <a:t>classic Ethernet</a:t>
            </a:r>
            <a:r>
              <a:rPr lang="en-US" dirty="0"/>
              <a:t>, which solves the multiple access problem using the techniques we  have studied earlier; and </a:t>
            </a:r>
            <a:r>
              <a:rPr lang="en-US" b="1" dirty="0"/>
              <a:t>switched Ethernet</a:t>
            </a:r>
            <a:r>
              <a:rPr lang="en-US" dirty="0"/>
              <a:t>, in which devices called  </a:t>
            </a:r>
            <a:r>
              <a:rPr lang="en-US" b="1" dirty="0"/>
              <a:t>switches </a:t>
            </a:r>
            <a:r>
              <a:rPr lang="en-US" dirty="0"/>
              <a:t>are used to connect different computers. </a:t>
            </a:r>
          </a:p>
          <a:p>
            <a:r>
              <a:rPr lang="en-US" dirty="0"/>
              <a:t>It is important to note that,  while they are both referred to as Ethernet, they are quite different. </a:t>
            </a:r>
          </a:p>
          <a:p>
            <a:r>
              <a:rPr lang="en-US" dirty="0"/>
              <a:t>Classic Ethernet is the original form and ran at rates from 3 to 10 Mbps. </a:t>
            </a:r>
          </a:p>
          <a:p>
            <a:r>
              <a:rPr lang="en-US" dirty="0"/>
              <a:t>Switched Ethernet is  what Ethernet has become and runs at 100, 1000, and 10,000 Mbps, in forms called </a:t>
            </a:r>
            <a:r>
              <a:rPr lang="en-US" b="1" dirty="0"/>
              <a:t>fast Ethernet</a:t>
            </a:r>
            <a:r>
              <a:rPr lang="en-US" dirty="0"/>
              <a:t>, </a:t>
            </a:r>
            <a:r>
              <a:rPr lang="en-US" b="1" dirty="0"/>
              <a:t>gigabit Ethernet</a:t>
            </a:r>
            <a:r>
              <a:rPr lang="en-US" dirty="0"/>
              <a:t>, and </a:t>
            </a:r>
            <a:r>
              <a:rPr lang="en-US" b="1" dirty="0"/>
              <a:t>10 gigabit Ethernet</a:t>
            </a:r>
            <a:r>
              <a:rPr lang="en-US" dirty="0"/>
              <a:t>. </a:t>
            </a:r>
          </a:p>
          <a:p>
            <a:r>
              <a:rPr lang="en-US" dirty="0"/>
              <a:t>In practice, only  switched Ethernet is used </a:t>
            </a:r>
            <a:r>
              <a:rPr lang="en-US"/>
              <a:t>nowadays.</a:t>
            </a:r>
            <a:endParaRPr lang="en-IN" dirty="0"/>
          </a:p>
        </p:txBody>
      </p:sp>
    </p:spTree>
    <p:extLst>
      <p:ext uri="{BB962C8B-B14F-4D97-AF65-F5344CB8AC3E}">
        <p14:creationId xmlns:p14="http://schemas.microsoft.com/office/powerpoint/2010/main" val="419899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Switched Ethernet example: Gigabit ethernet</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fontScale="77500" lnSpcReduction="20000"/>
          </a:bodyPr>
          <a:lstStyle/>
          <a:p>
            <a:r>
              <a:rPr lang="en-US" dirty="0"/>
              <a:t>The need for an even higher data rate resulted in the design of the </a:t>
            </a:r>
            <a:r>
              <a:rPr lang="en-US" b="1" dirty="0"/>
              <a:t>Gigabit Ethernet </a:t>
            </a:r>
            <a:r>
              <a:rPr lang="en-US" dirty="0"/>
              <a:t>Protocol (1000 Mbps). </a:t>
            </a:r>
          </a:p>
          <a:p>
            <a:r>
              <a:rPr lang="en-US" dirty="0"/>
              <a:t>The IEEE committee calls the Standard 802.3z. </a:t>
            </a:r>
          </a:p>
          <a:p>
            <a:r>
              <a:rPr lang="en-US" dirty="0"/>
              <a:t>The goals of the Gigabit Ethernet were to upgrade the data rate to 1 Gbps, but keep the address length, the frame format, and the maximum and minimum frame length the same.</a:t>
            </a:r>
          </a:p>
          <a:p>
            <a:r>
              <a:rPr lang="en-US" dirty="0"/>
              <a:t>There is a central switch connected to all computers or other switches. </a:t>
            </a:r>
          </a:p>
          <a:p>
            <a:r>
              <a:rPr lang="en-US" dirty="0"/>
              <a:t>In this mode, for each input port, each switch has buffers in which data are stored until they are transmitted. </a:t>
            </a:r>
          </a:p>
          <a:p>
            <a:r>
              <a:rPr lang="en-US" dirty="0"/>
              <a:t>Since the switch uses the destination address of the frame and sends a frame out of the port connected to that particular destination, there is no collision. This means that CSMA/CD is not used. </a:t>
            </a:r>
          </a:p>
          <a:p>
            <a:r>
              <a:rPr lang="en-US" dirty="0"/>
              <a:t>Lack of collision implies that the maximum length of the cable is determined by the signal attenuation in the cable, not by the collision detection process.</a:t>
            </a:r>
            <a:endParaRPr lang="en-IN" dirty="0"/>
          </a:p>
        </p:txBody>
      </p:sp>
    </p:spTree>
    <p:extLst>
      <p:ext uri="{BB962C8B-B14F-4D97-AF65-F5344CB8AC3E}">
        <p14:creationId xmlns:p14="http://schemas.microsoft.com/office/powerpoint/2010/main" val="1420105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9DD5-B381-1893-154A-802941F013CB}"/>
              </a:ext>
            </a:extLst>
          </p:cNvPr>
          <p:cNvSpPr>
            <a:spLocks noGrp="1"/>
          </p:cNvSpPr>
          <p:nvPr>
            <p:ph type="title"/>
          </p:nvPr>
        </p:nvSpPr>
        <p:spPr/>
        <p:txBody>
          <a:bodyPr/>
          <a:lstStyle/>
          <a:p>
            <a:r>
              <a:rPr lang="en-IN" dirty="0"/>
              <a:t>Switched Ethernet: Using hub or switch</a:t>
            </a:r>
          </a:p>
        </p:txBody>
      </p:sp>
      <p:sp>
        <p:nvSpPr>
          <p:cNvPr id="3" name="Content Placeholder 2">
            <a:extLst>
              <a:ext uri="{FF2B5EF4-FFF2-40B4-BE49-F238E27FC236}">
                <a16:creationId xmlns:a16="http://schemas.microsoft.com/office/drawing/2014/main" id="{11975815-1AB8-0D97-8033-863670DA76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94BC7A5-6402-CFF7-D5F7-89A76D3C6125}"/>
              </a:ext>
            </a:extLst>
          </p:cNvPr>
          <p:cNvPicPr>
            <a:picLocks noChangeAspect="1"/>
          </p:cNvPicPr>
          <p:nvPr/>
        </p:nvPicPr>
        <p:blipFill>
          <a:blip r:embed="rId2"/>
          <a:stretch>
            <a:fillRect/>
          </a:stretch>
        </p:blipFill>
        <p:spPr>
          <a:xfrm>
            <a:off x="1975842" y="2125272"/>
            <a:ext cx="8419212" cy="3854288"/>
          </a:xfrm>
          <a:prstGeom prst="rect">
            <a:avLst/>
          </a:prstGeom>
        </p:spPr>
      </p:pic>
    </p:spTree>
    <p:extLst>
      <p:ext uri="{BB962C8B-B14F-4D97-AF65-F5344CB8AC3E}">
        <p14:creationId xmlns:p14="http://schemas.microsoft.com/office/powerpoint/2010/main" val="1059242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Switched Ethernet - Hub</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fontScale="92500" lnSpcReduction="10000"/>
          </a:bodyPr>
          <a:lstStyle/>
          <a:p>
            <a:r>
              <a:rPr lang="en-US" dirty="0"/>
              <a:t>This uses a different kind of wiring pattern, in which each station has a  dedicated cable running to a central </a:t>
            </a:r>
            <a:r>
              <a:rPr lang="en-US" b="1" dirty="0"/>
              <a:t>hub</a:t>
            </a:r>
            <a:r>
              <a:rPr lang="en-US" dirty="0"/>
              <a:t>. </a:t>
            </a:r>
          </a:p>
          <a:p>
            <a:r>
              <a:rPr lang="en-US" dirty="0"/>
              <a:t>A hub simply connects all the attached  wires electrically, as if they were soldered together.</a:t>
            </a:r>
          </a:p>
          <a:p>
            <a:r>
              <a:rPr lang="en-US" dirty="0"/>
              <a:t>However, hubs do not increase capacity because they are logically equivalent  to the single long cable of classic Ethernet. </a:t>
            </a:r>
          </a:p>
          <a:p>
            <a:r>
              <a:rPr lang="en-US" dirty="0"/>
              <a:t>As more and more stations are added,  each station gets a decreasing share of the fixed capacity. Eventually, the LAN  will saturate. </a:t>
            </a:r>
          </a:p>
          <a:p>
            <a:r>
              <a:rPr lang="en-US" dirty="0"/>
              <a:t>One way out is to go to a higher speed, say, from 10 Mbps to 100  Mbps, 1 Gbps, or even higher speeds. But with the growth of multimedia and  powerful servers, even a 1-Gbps Ethernet can become saturated.</a:t>
            </a:r>
            <a:endParaRPr lang="en-IN" dirty="0"/>
          </a:p>
        </p:txBody>
      </p:sp>
    </p:spTree>
    <p:extLst>
      <p:ext uri="{BB962C8B-B14F-4D97-AF65-F5344CB8AC3E}">
        <p14:creationId xmlns:p14="http://schemas.microsoft.com/office/powerpoint/2010/main" val="1692466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Switched Ethernet - 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From the outside, a </a:t>
            </a:r>
            <a:r>
              <a:rPr lang="en-US" b="1" dirty="0"/>
              <a:t>switch </a:t>
            </a:r>
            <a:r>
              <a:rPr lang="en-US" dirty="0"/>
              <a:t>looks just like a hub. </a:t>
            </a:r>
          </a:p>
          <a:p>
            <a:r>
              <a:rPr lang="en-US" dirty="0"/>
              <a:t>They are both boxes, typically with 4 to 48 ports, each with  a standard RJ-45 connector for a twisted-pair cable. </a:t>
            </a:r>
          </a:p>
          <a:p>
            <a:r>
              <a:rPr lang="en-US" dirty="0"/>
              <a:t>Each cable connects the  advantages as a hub, too. It is easy to add or remove a new station by plugging or  unplugging a wire, and it is easy to find most faults since a flaky cable or port will  usually affect just one station. </a:t>
            </a:r>
          </a:p>
          <a:p>
            <a:r>
              <a:rPr lang="en-US" dirty="0"/>
              <a:t>If the switch itself fails, it will need to be replaced.</a:t>
            </a:r>
          </a:p>
        </p:txBody>
      </p:sp>
      <p:pic>
        <p:nvPicPr>
          <p:cNvPr id="6" name="Picture 5">
            <a:extLst>
              <a:ext uri="{FF2B5EF4-FFF2-40B4-BE49-F238E27FC236}">
                <a16:creationId xmlns:a16="http://schemas.microsoft.com/office/drawing/2014/main" id="{78E2EF1F-81C9-F684-9A02-6B0BDB7C961C}"/>
              </a:ext>
            </a:extLst>
          </p:cNvPr>
          <p:cNvPicPr>
            <a:picLocks noChangeAspect="1"/>
          </p:cNvPicPr>
          <p:nvPr/>
        </p:nvPicPr>
        <p:blipFill>
          <a:blip r:embed="rId2"/>
          <a:stretch>
            <a:fillRect/>
          </a:stretch>
        </p:blipFill>
        <p:spPr>
          <a:xfrm>
            <a:off x="5741604" y="5418729"/>
            <a:ext cx="4489681" cy="1219263"/>
          </a:xfrm>
          <a:prstGeom prst="rect">
            <a:avLst/>
          </a:prstGeom>
        </p:spPr>
      </p:pic>
    </p:spTree>
    <p:extLst>
      <p:ext uri="{BB962C8B-B14F-4D97-AF65-F5344CB8AC3E}">
        <p14:creationId xmlns:p14="http://schemas.microsoft.com/office/powerpoint/2010/main" val="385986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Use of 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fontScale="92500" lnSpcReduction="10000"/>
          </a:bodyPr>
          <a:lstStyle/>
          <a:p>
            <a:r>
              <a:rPr lang="en-US" dirty="0"/>
              <a:t>Switches  only output frames to the ports for which those frames are destined. </a:t>
            </a:r>
          </a:p>
          <a:p>
            <a:r>
              <a:rPr lang="en-US" dirty="0"/>
              <a:t>When a  switch port receives an Ethernet frame from a station, the switch checks the Ethernet addresses to see which port the frame is destined for. </a:t>
            </a:r>
          </a:p>
          <a:p>
            <a:r>
              <a:rPr lang="en-US" dirty="0"/>
              <a:t>This step requires the  switch to be able to work out which ports correspond to which addresses.</a:t>
            </a:r>
          </a:p>
          <a:p>
            <a:r>
              <a:rPr lang="en-US" dirty="0"/>
              <a:t>The switch then forwards the frame over its high-speed  backplane to the destination port. </a:t>
            </a:r>
          </a:p>
          <a:p>
            <a:r>
              <a:rPr lang="en-US" dirty="0"/>
              <a:t>The destination port then transmits the frame on  the wire so that it reaches the intended station. None of the other ports even  knows the frame exists.</a:t>
            </a:r>
          </a:p>
        </p:txBody>
      </p:sp>
    </p:spTree>
    <p:extLst>
      <p:ext uri="{BB962C8B-B14F-4D97-AF65-F5344CB8AC3E}">
        <p14:creationId xmlns:p14="http://schemas.microsoft.com/office/powerpoint/2010/main" val="2859409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58DA-F6DC-D607-A6C1-EC94E91CB5D7}"/>
              </a:ext>
            </a:extLst>
          </p:cNvPr>
          <p:cNvSpPr>
            <a:spLocks noGrp="1"/>
          </p:cNvSpPr>
          <p:nvPr>
            <p:ph type="title"/>
          </p:nvPr>
        </p:nvSpPr>
        <p:spPr/>
        <p:txBody>
          <a:bodyPr/>
          <a:lstStyle/>
          <a:p>
            <a:r>
              <a:rPr lang="en-IN" dirty="0"/>
              <a:t>Virtual LAN (VLAN)</a:t>
            </a:r>
          </a:p>
        </p:txBody>
      </p:sp>
      <p:sp>
        <p:nvSpPr>
          <p:cNvPr id="3" name="Text Placeholder 2">
            <a:extLst>
              <a:ext uri="{FF2B5EF4-FFF2-40B4-BE49-F238E27FC236}">
                <a16:creationId xmlns:a16="http://schemas.microsoft.com/office/drawing/2014/main" id="{FD279DCF-16DF-1FDF-B37D-68959B23BE5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38245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2A15A-1A25-2EB3-7E12-DD7AEB08E084}"/>
              </a:ext>
            </a:extLst>
          </p:cNvPr>
          <p:cNvSpPr>
            <a:spLocks noGrp="1"/>
          </p:cNvSpPr>
          <p:nvPr>
            <p:ph type="title"/>
          </p:nvPr>
        </p:nvSpPr>
        <p:spPr/>
        <p:txBody>
          <a:bodyPr/>
          <a:lstStyle/>
          <a:p>
            <a:r>
              <a:rPr lang="en-IN" dirty="0"/>
              <a:t>VLAN Basics</a:t>
            </a:r>
          </a:p>
        </p:txBody>
      </p:sp>
      <p:sp>
        <p:nvSpPr>
          <p:cNvPr id="5" name="Content Placeholder 4">
            <a:extLst>
              <a:ext uri="{FF2B5EF4-FFF2-40B4-BE49-F238E27FC236}">
                <a16:creationId xmlns:a16="http://schemas.microsoft.com/office/drawing/2014/main" id="{C7A83A47-E2D0-343E-9F4E-AED06935D4A8}"/>
              </a:ext>
            </a:extLst>
          </p:cNvPr>
          <p:cNvSpPr>
            <a:spLocks noGrp="1"/>
          </p:cNvSpPr>
          <p:nvPr>
            <p:ph idx="1"/>
          </p:nvPr>
        </p:nvSpPr>
        <p:spPr/>
        <p:txBody>
          <a:bodyPr>
            <a:normAutofit/>
          </a:bodyPr>
          <a:lstStyle/>
          <a:p>
            <a:r>
              <a:rPr lang="en-US" dirty="0"/>
              <a:t>A station/host is considered part of a LAN if it physically belongs to that LAN. </a:t>
            </a:r>
          </a:p>
          <a:p>
            <a:r>
              <a:rPr lang="en-US" dirty="0"/>
              <a:t>The criterion of membership is geographic. </a:t>
            </a:r>
          </a:p>
          <a:p>
            <a:r>
              <a:rPr lang="en-US" dirty="0"/>
              <a:t>What happens if we need a virtual connection between two stations belonging to two different physical LANs? </a:t>
            </a:r>
          </a:p>
          <a:p>
            <a:r>
              <a:rPr lang="en-US" dirty="0"/>
              <a:t>We can roughly define a </a:t>
            </a:r>
            <a:r>
              <a:rPr lang="en-US" b="1" dirty="0"/>
              <a:t>virtual local area network (VLAN) </a:t>
            </a:r>
            <a:r>
              <a:rPr lang="en-US" dirty="0"/>
              <a:t>as a local area network configured by software, not by physical wiring.</a:t>
            </a:r>
          </a:p>
          <a:p>
            <a:r>
              <a:rPr lang="en-US" dirty="0"/>
              <a:t>Consider a LAN in which ten stations are grouped into three LANs that are connected by a switch. (Figure on the next slide)</a:t>
            </a:r>
            <a:endParaRPr lang="en-IN" dirty="0"/>
          </a:p>
        </p:txBody>
      </p:sp>
    </p:spTree>
    <p:extLst>
      <p:ext uri="{BB962C8B-B14F-4D97-AF65-F5344CB8AC3E}">
        <p14:creationId xmlns:p14="http://schemas.microsoft.com/office/powerpoint/2010/main" val="465747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2EF4-254D-FC7D-15EE-E3EB4682CD4E}"/>
              </a:ext>
            </a:extLst>
          </p:cNvPr>
          <p:cNvSpPr>
            <a:spLocks noGrp="1"/>
          </p:cNvSpPr>
          <p:nvPr>
            <p:ph type="title"/>
          </p:nvPr>
        </p:nvSpPr>
        <p:spPr/>
        <p:txBody>
          <a:bodyPr/>
          <a:lstStyle/>
          <a:p>
            <a:r>
              <a:rPr lang="en-IN" dirty="0"/>
              <a:t>Sample LAN</a:t>
            </a:r>
          </a:p>
        </p:txBody>
      </p:sp>
      <p:sp>
        <p:nvSpPr>
          <p:cNvPr id="3" name="Content Placeholder 2">
            <a:extLst>
              <a:ext uri="{FF2B5EF4-FFF2-40B4-BE49-F238E27FC236}">
                <a16:creationId xmlns:a16="http://schemas.microsoft.com/office/drawing/2014/main" id="{3FB3E884-CA10-F5D5-B596-973635F55B6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6A7AB4-B51A-1544-FD8B-6051E0C62210}"/>
              </a:ext>
            </a:extLst>
          </p:cNvPr>
          <p:cNvPicPr>
            <a:picLocks noChangeAspect="1"/>
          </p:cNvPicPr>
          <p:nvPr/>
        </p:nvPicPr>
        <p:blipFill>
          <a:blip r:embed="rId2"/>
          <a:stretch>
            <a:fillRect/>
          </a:stretch>
        </p:blipFill>
        <p:spPr>
          <a:xfrm>
            <a:off x="1138421" y="1911733"/>
            <a:ext cx="9013184" cy="3369184"/>
          </a:xfrm>
          <a:prstGeom prst="rect">
            <a:avLst/>
          </a:prstGeom>
        </p:spPr>
      </p:pic>
    </p:spTree>
    <p:extLst>
      <p:ext uri="{BB962C8B-B14F-4D97-AF65-F5344CB8AC3E}">
        <p14:creationId xmlns:p14="http://schemas.microsoft.com/office/powerpoint/2010/main" val="4231311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571C-DB03-0CB5-8672-34032D56CFF4}"/>
              </a:ext>
            </a:extLst>
          </p:cNvPr>
          <p:cNvSpPr>
            <a:spLocks noGrp="1"/>
          </p:cNvSpPr>
          <p:nvPr>
            <p:ph type="title"/>
          </p:nvPr>
        </p:nvSpPr>
        <p:spPr/>
        <p:txBody>
          <a:bodyPr/>
          <a:lstStyle/>
          <a:p>
            <a:r>
              <a:rPr lang="en-IN" dirty="0"/>
              <a:t>Introduction to Communication System</a:t>
            </a:r>
          </a:p>
        </p:txBody>
      </p:sp>
      <p:sp>
        <p:nvSpPr>
          <p:cNvPr id="3" name="Content Placeholder 2">
            <a:extLst>
              <a:ext uri="{FF2B5EF4-FFF2-40B4-BE49-F238E27FC236}">
                <a16:creationId xmlns:a16="http://schemas.microsoft.com/office/drawing/2014/main" id="{EBB8146D-8AF3-129C-FE4B-10DAA9626B12}"/>
              </a:ext>
            </a:extLst>
          </p:cNvPr>
          <p:cNvSpPr>
            <a:spLocks noGrp="1"/>
          </p:cNvSpPr>
          <p:nvPr>
            <p:ph idx="1"/>
          </p:nvPr>
        </p:nvSpPr>
        <p:spPr/>
        <p:txBody>
          <a:bodyPr>
            <a:normAutofit fontScale="92500" lnSpcReduction="20000"/>
          </a:bodyPr>
          <a:lstStyle/>
          <a:p>
            <a:r>
              <a:rPr lang="en-US" b="1" dirty="0"/>
              <a:t>Communication system </a:t>
            </a:r>
            <a:r>
              <a:rPr lang="en-US" dirty="0"/>
              <a:t>allows exchange of data between two stations, </a:t>
            </a:r>
            <a:r>
              <a:rPr lang="en-US" b="1" dirty="0"/>
              <a:t>transmitter </a:t>
            </a:r>
            <a:r>
              <a:rPr lang="en-US" dirty="0"/>
              <a:t>and </a:t>
            </a:r>
            <a:r>
              <a:rPr lang="en-US" b="1" dirty="0"/>
              <a:t>receiver</a:t>
            </a:r>
          </a:p>
          <a:p>
            <a:r>
              <a:rPr lang="en-US" dirty="0"/>
              <a:t> </a:t>
            </a:r>
            <a:r>
              <a:rPr lang="en-US" b="1" dirty="0"/>
              <a:t>Signals </a:t>
            </a:r>
            <a:r>
              <a:rPr lang="en-US" dirty="0"/>
              <a:t>pass from </a:t>
            </a:r>
            <a:r>
              <a:rPr lang="en-US" b="1" dirty="0"/>
              <a:t>source </a:t>
            </a:r>
            <a:r>
              <a:rPr lang="en-US" dirty="0"/>
              <a:t>to </a:t>
            </a:r>
            <a:r>
              <a:rPr lang="en-US" b="1" dirty="0"/>
              <a:t>destination</a:t>
            </a:r>
            <a:r>
              <a:rPr lang="en-US" dirty="0"/>
              <a:t> through what is called </a:t>
            </a:r>
            <a:r>
              <a:rPr lang="en-US" b="1" dirty="0"/>
              <a:t>channel</a:t>
            </a:r>
            <a:r>
              <a:rPr lang="en-US" dirty="0"/>
              <a:t>, which represents a way that signal use it to move from source toward destination</a:t>
            </a:r>
          </a:p>
          <a:p>
            <a:r>
              <a:rPr lang="en-US" dirty="0"/>
              <a:t>To transmit signals in communication system, it must be first processed in several stages, beginning from </a:t>
            </a:r>
            <a:r>
              <a:rPr lang="en-US" b="1" dirty="0"/>
              <a:t>signal representation</a:t>
            </a:r>
            <a:r>
              <a:rPr lang="en-US" dirty="0"/>
              <a:t>, to </a:t>
            </a:r>
            <a:r>
              <a:rPr lang="en-US" b="1" dirty="0"/>
              <a:t>signal shaping </a:t>
            </a:r>
            <a:r>
              <a:rPr lang="en-US" dirty="0"/>
              <a:t>until </a:t>
            </a:r>
            <a:r>
              <a:rPr lang="en-US" b="1" dirty="0"/>
              <a:t>encoding </a:t>
            </a:r>
            <a:r>
              <a:rPr lang="en-US" dirty="0"/>
              <a:t>and </a:t>
            </a:r>
            <a:r>
              <a:rPr lang="en-US" b="1" dirty="0"/>
              <a:t>modulation</a:t>
            </a:r>
          </a:p>
          <a:p>
            <a:r>
              <a:rPr lang="en-US" dirty="0"/>
              <a:t>After preparing the transmitted signal, it is passed to the </a:t>
            </a:r>
            <a:r>
              <a:rPr lang="en-US" b="1" dirty="0"/>
              <a:t>transmission line </a:t>
            </a:r>
            <a:r>
              <a:rPr lang="en-US" dirty="0"/>
              <a:t>of channel</a:t>
            </a:r>
          </a:p>
          <a:p>
            <a:r>
              <a:rPr lang="en-US" dirty="0"/>
              <a:t>Due to the signal crossing this media it faces many impairments such as </a:t>
            </a:r>
            <a:r>
              <a:rPr lang="en-US" b="1" dirty="0"/>
              <a:t>noise</a:t>
            </a:r>
            <a:r>
              <a:rPr lang="en-US" dirty="0"/>
              <a:t>, </a:t>
            </a:r>
            <a:r>
              <a:rPr lang="en-US" b="1" dirty="0"/>
              <a:t>attenuation </a:t>
            </a:r>
            <a:r>
              <a:rPr lang="en-US" dirty="0"/>
              <a:t>and </a:t>
            </a:r>
            <a:r>
              <a:rPr lang="en-US" b="1" dirty="0"/>
              <a:t>distortion</a:t>
            </a:r>
          </a:p>
          <a:p>
            <a:endParaRPr lang="en-IN" dirty="0"/>
          </a:p>
        </p:txBody>
      </p:sp>
    </p:spTree>
    <p:extLst>
      <p:ext uri="{BB962C8B-B14F-4D97-AF65-F5344CB8AC3E}">
        <p14:creationId xmlns:p14="http://schemas.microsoft.com/office/powerpoint/2010/main" val="373745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7A9D-7EF9-DAC0-14CE-F2E5184EE52D}"/>
              </a:ext>
            </a:extLst>
          </p:cNvPr>
          <p:cNvSpPr>
            <a:spLocks noGrp="1"/>
          </p:cNvSpPr>
          <p:nvPr>
            <p:ph type="title"/>
          </p:nvPr>
        </p:nvSpPr>
        <p:spPr/>
        <p:txBody>
          <a:bodyPr/>
          <a:lstStyle/>
          <a:p>
            <a:r>
              <a:rPr lang="en-IN" dirty="0"/>
              <a:t>VLAN – The need</a:t>
            </a:r>
          </a:p>
        </p:txBody>
      </p:sp>
      <p:sp>
        <p:nvSpPr>
          <p:cNvPr id="3" name="Content Placeholder 2">
            <a:extLst>
              <a:ext uri="{FF2B5EF4-FFF2-40B4-BE49-F238E27FC236}">
                <a16:creationId xmlns:a16="http://schemas.microsoft.com/office/drawing/2014/main" id="{35B70705-34C1-3BB8-9F0C-C776756054DC}"/>
              </a:ext>
            </a:extLst>
          </p:cNvPr>
          <p:cNvSpPr>
            <a:spLocks noGrp="1"/>
          </p:cNvSpPr>
          <p:nvPr>
            <p:ph idx="1"/>
          </p:nvPr>
        </p:nvSpPr>
        <p:spPr/>
        <p:txBody>
          <a:bodyPr>
            <a:normAutofit fontScale="77500" lnSpcReduction="20000"/>
          </a:bodyPr>
          <a:lstStyle/>
          <a:p>
            <a:r>
              <a:rPr lang="en-US" dirty="0"/>
              <a:t>The first three engineers work together as the first group, the next two engineers work together as the second group, and the last four engineers work together as the third group. </a:t>
            </a:r>
          </a:p>
          <a:p>
            <a:r>
              <a:rPr lang="en-US" dirty="0"/>
              <a:t>The LAN is configured to allow this arrangement.</a:t>
            </a:r>
          </a:p>
          <a:p>
            <a:r>
              <a:rPr lang="en-US" dirty="0"/>
              <a:t>But what would happen if the administrators needed to move two engineers from the first group to the third group, to speed up the project being done by the third group?</a:t>
            </a:r>
          </a:p>
          <a:p>
            <a:r>
              <a:rPr lang="en-US" dirty="0"/>
              <a:t>The LAN configuration would need to be changed. </a:t>
            </a:r>
          </a:p>
          <a:p>
            <a:r>
              <a:rPr lang="en-US" dirty="0"/>
              <a:t>The network technician must rewire. </a:t>
            </a:r>
          </a:p>
          <a:p>
            <a:r>
              <a:rPr lang="en-US" dirty="0"/>
              <a:t>The problem is repeated if, in another week, the two engineers move back to their previous group. </a:t>
            </a:r>
          </a:p>
          <a:p>
            <a:r>
              <a:rPr lang="en-US" dirty="0"/>
              <a:t>In a switched LAN, changes in the work group mean physical changes in the network configuration.</a:t>
            </a:r>
          </a:p>
          <a:p>
            <a:r>
              <a:rPr lang="en-US" dirty="0"/>
              <a:t>Solution: VLAN</a:t>
            </a:r>
          </a:p>
          <a:p>
            <a:endParaRPr lang="en-IN" dirty="0"/>
          </a:p>
        </p:txBody>
      </p:sp>
    </p:spTree>
    <p:extLst>
      <p:ext uri="{BB962C8B-B14F-4D97-AF65-F5344CB8AC3E}">
        <p14:creationId xmlns:p14="http://schemas.microsoft.com/office/powerpoint/2010/main" val="1336782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7A9D-7EF9-DAC0-14CE-F2E5184EE52D}"/>
              </a:ext>
            </a:extLst>
          </p:cNvPr>
          <p:cNvSpPr>
            <a:spLocks noGrp="1"/>
          </p:cNvSpPr>
          <p:nvPr>
            <p:ph type="title"/>
          </p:nvPr>
        </p:nvSpPr>
        <p:spPr/>
        <p:txBody>
          <a:bodyPr/>
          <a:lstStyle/>
          <a:p>
            <a:r>
              <a:rPr lang="en-IN" dirty="0"/>
              <a:t>VLAN</a:t>
            </a:r>
          </a:p>
        </p:txBody>
      </p:sp>
      <p:pic>
        <p:nvPicPr>
          <p:cNvPr id="5" name="Content Placeholder 4">
            <a:extLst>
              <a:ext uri="{FF2B5EF4-FFF2-40B4-BE49-F238E27FC236}">
                <a16:creationId xmlns:a16="http://schemas.microsoft.com/office/drawing/2014/main" id="{BA57BBA7-9DEC-D74A-97A3-DD1BECD2B947}"/>
              </a:ext>
            </a:extLst>
          </p:cNvPr>
          <p:cNvPicPr>
            <a:picLocks noGrp="1" noChangeAspect="1"/>
          </p:cNvPicPr>
          <p:nvPr>
            <p:ph idx="1"/>
          </p:nvPr>
        </p:nvPicPr>
        <p:blipFill>
          <a:blip r:embed="rId2"/>
          <a:stretch>
            <a:fillRect/>
          </a:stretch>
        </p:blipFill>
        <p:spPr>
          <a:xfrm>
            <a:off x="1146425" y="1690688"/>
            <a:ext cx="9713360" cy="4113524"/>
          </a:xfrm>
        </p:spPr>
      </p:pic>
    </p:spTree>
    <p:extLst>
      <p:ext uri="{BB962C8B-B14F-4D97-AF65-F5344CB8AC3E}">
        <p14:creationId xmlns:p14="http://schemas.microsoft.com/office/powerpoint/2010/main" val="3413059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B017-6AAD-5B43-EF12-806C6F4A8C7C}"/>
              </a:ext>
            </a:extLst>
          </p:cNvPr>
          <p:cNvSpPr>
            <a:spLocks noGrp="1"/>
          </p:cNvSpPr>
          <p:nvPr>
            <p:ph type="title"/>
          </p:nvPr>
        </p:nvSpPr>
        <p:spPr/>
        <p:txBody>
          <a:bodyPr/>
          <a:lstStyle/>
          <a:p>
            <a:r>
              <a:rPr lang="en-IN" dirty="0"/>
              <a:t>How it works?</a:t>
            </a:r>
          </a:p>
        </p:txBody>
      </p:sp>
      <p:sp>
        <p:nvSpPr>
          <p:cNvPr id="3" name="Content Placeholder 2">
            <a:extLst>
              <a:ext uri="{FF2B5EF4-FFF2-40B4-BE49-F238E27FC236}">
                <a16:creationId xmlns:a16="http://schemas.microsoft.com/office/drawing/2014/main" id="{6B844C67-567D-8C99-674D-A30720EFFE77}"/>
              </a:ext>
            </a:extLst>
          </p:cNvPr>
          <p:cNvSpPr>
            <a:spLocks noGrp="1"/>
          </p:cNvSpPr>
          <p:nvPr>
            <p:ph idx="1"/>
          </p:nvPr>
        </p:nvSpPr>
        <p:spPr/>
        <p:txBody>
          <a:bodyPr>
            <a:normAutofit fontScale="92500" lnSpcReduction="20000"/>
          </a:bodyPr>
          <a:lstStyle/>
          <a:p>
            <a:r>
              <a:rPr lang="en-US" dirty="0"/>
              <a:t>Each VLAN is a work group in the organization. If a person moves from one group to another, there is no need to change the physical configuration. The group membership in VLANs is defined by software, not hardware. Any station can be logically moved to another VLAN. </a:t>
            </a:r>
          </a:p>
          <a:p>
            <a:r>
              <a:rPr lang="en-US" dirty="0"/>
              <a:t>All members belonging to a VLAN can receive broadcast messages sent to that particular VLAN. This means if a station moves from VLAN 1 to VLAN 2, it receives broadcast messages sent to VLAN 2, but no longer receives broadcast messages sent to VLAN 1.</a:t>
            </a:r>
          </a:p>
          <a:p>
            <a:r>
              <a:rPr lang="en-US" dirty="0"/>
              <a:t>It is obvious that the problem in our previous example can easily be solved by using VLANs. Moving engineers from one group to another through software is easier than changing the configuration of the physical network.</a:t>
            </a:r>
          </a:p>
          <a:p>
            <a:r>
              <a:rPr lang="en-US" dirty="0"/>
              <a:t>VLAN technology even allows the grouping of stations connected to different switches in a VLAN. (See figure on the next slide)</a:t>
            </a:r>
            <a:endParaRPr lang="en-IN" dirty="0"/>
          </a:p>
        </p:txBody>
      </p:sp>
    </p:spTree>
    <p:extLst>
      <p:ext uri="{BB962C8B-B14F-4D97-AF65-F5344CB8AC3E}">
        <p14:creationId xmlns:p14="http://schemas.microsoft.com/office/powerpoint/2010/main" val="78771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F213D-9635-6889-60AF-59BB862D624A}"/>
              </a:ext>
            </a:extLst>
          </p:cNvPr>
          <p:cNvSpPr>
            <a:spLocks noGrp="1"/>
          </p:cNvSpPr>
          <p:nvPr>
            <p:ph type="title"/>
          </p:nvPr>
        </p:nvSpPr>
        <p:spPr/>
        <p:txBody>
          <a:bodyPr/>
          <a:lstStyle/>
          <a:p>
            <a:r>
              <a:rPr lang="en-IN" dirty="0"/>
              <a:t>Two switches with a backbone using VLAN</a:t>
            </a:r>
          </a:p>
        </p:txBody>
      </p:sp>
      <p:sp>
        <p:nvSpPr>
          <p:cNvPr id="3" name="Content Placeholder 2">
            <a:extLst>
              <a:ext uri="{FF2B5EF4-FFF2-40B4-BE49-F238E27FC236}">
                <a16:creationId xmlns:a16="http://schemas.microsoft.com/office/drawing/2014/main" id="{25847A3C-67DD-61E6-FC71-6FB1F8B1E5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A060ADB-0AD3-3AC0-612A-19B44561468D}"/>
              </a:ext>
            </a:extLst>
          </p:cNvPr>
          <p:cNvPicPr>
            <a:picLocks noChangeAspect="1"/>
          </p:cNvPicPr>
          <p:nvPr/>
        </p:nvPicPr>
        <p:blipFill>
          <a:blip r:embed="rId2"/>
          <a:stretch>
            <a:fillRect/>
          </a:stretch>
        </p:blipFill>
        <p:spPr>
          <a:xfrm>
            <a:off x="1608235" y="2042891"/>
            <a:ext cx="8975529" cy="4134072"/>
          </a:xfrm>
          <a:prstGeom prst="rect">
            <a:avLst/>
          </a:prstGeom>
        </p:spPr>
      </p:pic>
    </p:spTree>
    <p:extLst>
      <p:ext uri="{BB962C8B-B14F-4D97-AF65-F5344CB8AC3E}">
        <p14:creationId xmlns:p14="http://schemas.microsoft.com/office/powerpoint/2010/main" val="3130668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F213D-9635-6889-60AF-59BB862D624A}"/>
              </a:ext>
            </a:extLst>
          </p:cNvPr>
          <p:cNvSpPr>
            <a:spLocks noGrp="1"/>
          </p:cNvSpPr>
          <p:nvPr>
            <p:ph type="title"/>
          </p:nvPr>
        </p:nvSpPr>
        <p:spPr/>
        <p:txBody>
          <a:bodyPr/>
          <a:lstStyle/>
          <a:p>
            <a:r>
              <a:rPr lang="en-IN" dirty="0"/>
              <a:t>Where can it be used?</a:t>
            </a:r>
          </a:p>
        </p:txBody>
      </p:sp>
      <p:sp>
        <p:nvSpPr>
          <p:cNvPr id="3" name="Content Placeholder 2">
            <a:extLst>
              <a:ext uri="{FF2B5EF4-FFF2-40B4-BE49-F238E27FC236}">
                <a16:creationId xmlns:a16="http://schemas.microsoft.com/office/drawing/2014/main" id="{25847A3C-67DD-61E6-FC71-6FB1F8B1E59E}"/>
              </a:ext>
            </a:extLst>
          </p:cNvPr>
          <p:cNvSpPr>
            <a:spLocks noGrp="1"/>
          </p:cNvSpPr>
          <p:nvPr>
            <p:ph idx="1"/>
          </p:nvPr>
        </p:nvSpPr>
        <p:spPr/>
        <p:txBody>
          <a:bodyPr/>
          <a:lstStyle/>
          <a:p>
            <a:r>
              <a:rPr lang="en-US" dirty="0"/>
              <a:t>This is a good configuration for a company with two separate buildings. </a:t>
            </a:r>
          </a:p>
          <a:p>
            <a:r>
              <a:rPr lang="en-US" dirty="0"/>
              <a:t>Each building can have its own switched LAN connected by a backbone. </a:t>
            </a:r>
          </a:p>
          <a:p>
            <a:r>
              <a:rPr lang="en-US" dirty="0"/>
              <a:t>People in the first building and people in the second building can be in the same work group even though they are connected to different physical LANs.</a:t>
            </a:r>
            <a:endParaRPr lang="en-IN" dirty="0"/>
          </a:p>
        </p:txBody>
      </p:sp>
    </p:spTree>
    <p:extLst>
      <p:ext uri="{BB962C8B-B14F-4D97-AF65-F5344CB8AC3E}">
        <p14:creationId xmlns:p14="http://schemas.microsoft.com/office/powerpoint/2010/main" val="68538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D23D-66BF-CDDB-00EF-BEE73466154D}"/>
              </a:ext>
            </a:extLst>
          </p:cNvPr>
          <p:cNvSpPr>
            <a:spLocks noGrp="1"/>
          </p:cNvSpPr>
          <p:nvPr>
            <p:ph type="title"/>
          </p:nvPr>
        </p:nvSpPr>
        <p:spPr/>
        <p:txBody>
          <a:bodyPr/>
          <a:lstStyle/>
          <a:p>
            <a:r>
              <a:rPr lang="en-IN" dirty="0"/>
              <a:t>Wired and Wireless LAN</a:t>
            </a:r>
          </a:p>
        </p:txBody>
      </p:sp>
      <p:sp>
        <p:nvSpPr>
          <p:cNvPr id="3" name="Content Placeholder 2">
            <a:extLst>
              <a:ext uri="{FF2B5EF4-FFF2-40B4-BE49-F238E27FC236}">
                <a16:creationId xmlns:a16="http://schemas.microsoft.com/office/drawing/2014/main" id="{09508F66-69DB-2A02-3135-00B0E71DB19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BD89D3-2B11-9688-9FE0-DC98E98DE1A3}"/>
              </a:ext>
            </a:extLst>
          </p:cNvPr>
          <p:cNvPicPr>
            <a:picLocks noChangeAspect="1"/>
          </p:cNvPicPr>
          <p:nvPr/>
        </p:nvPicPr>
        <p:blipFill>
          <a:blip r:embed="rId2"/>
          <a:stretch>
            <a:fillRect/>
          </a:stretch>
        </p:blipFill>
        <p:spPr>
          <a:xfrm>
            <a:off x="1164985" y="2009648"/>
            <a:ext cx="9561235" cy="3968148"/>
          </a:xfrm>
          <a:prstGeom prst="rect">
            <a:avLst/>
          </a:prstGeom>
        </p:spPr>
      </p:pic>
    </p:spTree>
    <p:extLst>
      <p:ext uri="{BB962C8B-B14F-4D97-AF65-F5344CB8AC3E}">
        <p14:creationId xmlns:p14="http://schemas.microsoft.com/office/powerpoint/2010/main" val="3062058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8533-F6FE-A618-A41C-AF027D39CC77}"/>
              </a:ext>
            </a:extLst>
          </p:cNvPr>
          <p:cNvSpPr>
            <a:spLocks noGrp="1"/>
          </p:cNvSpPr>
          <p:nvPr>
            <p:ph type="title"/>
          </p:nvPr>
        </p:nvSpPr>
        <p:spPr/>
        <p:txBody>
          <a:bodyPr/>
          <a:lstStyle/>
          <a:p>
            <a:r>
              <a:rPr lang="en-IN" dirty="0"/>
              <a:t>LAN – Earlier and Now</a:t>
            </a:r>
          </a:p>
        </p:txBody>
      </p:sp>
      <p:sp>
        <p:nvSpPr>
          <p:cNvPr id="3" name="Content Placeholder 2">
            <a:extLst>
              <a:ext uri="{FF2B5EF4-FFF2-40B4-BE49-F238E27FC236}">
                <a16:creationId xmlns:a16="http://schemas.microsoft.com/office/drawing/2014/main" id="{F76AFCAC-0626-D87D-0D7A-E135BBF9E8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7297F2-4C40-852A-A6D0-C9C5084D74D1}"/>
              </a:ext>
            </a:extLst>
          </p:cNvPr>
          <p:cNvPicPr>
            <a:picLocks noChangeAspect="1"/>
          </p:cNvPicPr>
          <p:nvPr/>
        </p:nvPicPr>
        <p:blipFill>
          <a:blip r:embed="rId2"/>
          <a:stretch>
            <a:fillRect/>
          </a:stretch>
        </p:blipFill>
        <p:spPr>
          <a:xfrm>
            <a:off x="1937532" y="1825625"/>
            <a:ext cx="7329757" cy="4261997"/>
          </a:xfrm>
          <a:prstGeom prst="rect">
            <a:avLst/>
          </a:prstGeom>
        </p:spPr>
      </p:pic>
    </p:spTree>
    <p:extLst>
      <p:ext uri="{BB962C8B-B14F-4D97-AF65-F5344CB8AC3E}">
        <p14:creationId xmlns:p14="http://schemas.microsoft.com/office/powerpoint/2010/main" val="224956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97D5-C83C-CA63-CA6D-C3DD1C7BF430}"/>
              </a:ext>
            </a:extLst>
          </p:cNvPr>
          <p:cNvSpPr>
            <a:spLocks noGrp="1"/>
          </p:cNvSpPr>
          <p:nvPr>
            <p:ph type="title"/>
          </p:nvPr>
        </p:nvSpPr>
        <p:spPr/>
        <p:txBody>
          <a:bodyPr/>
          <a:lstStyle/>
          <a:p>
            <a:r>
              <a:rPr lang="en-IN" dirty="0"/>
              <a:t>LAN Transmission Technologies</a:t>
            </a:r>
          </a:p>
        </p:txBody>
      </p:sp>
      <p:sp>
        <p:nvSpPr>
          <p:cNvPr id="3" name="Content Placeholder 2">
            <a:extLst>
              <a:ext uri="{FF2B5EF4-FFF2-40B4-BE49-F238E27FC236}">
                <a16:creationId xmlns:a16="http://schemas.microsoft.com/office/drawing/2014/main" id="{B4E95A43-B92F-8326-158D-F85AEB2ABE1F}"/>
              </a:ext>
            </a:extLst>
          </p:cNvPr>
          <p:cNvSpPr>
            <a:spLocks noGrp="1"/>
          </p:cNvSpPr>
          <p:nvPr>
            <p:ph idx="1"/>
          </p:nvPr>
        </p:nvSpPr>
        <p:spPr/>
        <p:txBody>
          <a:bodyPr>
            <a:normAutofit fontScale="92500" lnSpcReduction="10000"/>
          </a:bodyPr>
          <a:lstStyle/>
          <a:p>
            <a:r>
              <a:rPr lang="en-US" dirty="0"/>
              <a:t>Wired LANs use a range of different transmission technologies</a:t>
            </a:r>
          </a:p>
          <a:p>
            <a:r>
              <a:rPr lang="en-US" dirty="0"/>
              <a:t>Most of  them use copper wires, but some use optical fiber</a:t>
            </a:r>
          </a:p>
          <a:p>
            <a:r>
              <a:rPr lang="en-US" dirty="0"/>
              <a:t>LANs are restricted in size,  which means that the worst-case transmission time is bounded and known in advance</a:t>
            </a:r>
          </a:p>
          <a:p>
            <a:r>
              <a:rPr lang="en-US" dirty="0"/>
              <a:t>Knowing these bounds helps with the task of designing network protocols</a:t>
            </a:r>
          </a:p>
          <a:p>
            <a:r>
              <a:rPr lang="en-US" dirty="0"/>
              <a:t>Typically, wired LANs run at speeds of 100 Mbps to 1 Gbps, have low delay  (microseconds or nanoseconds), and make very few errors</a:t>
            </a:r>
          </a:p>
          <a:p>
            <a:r>
              <a:rPr lang="en-US" dirty="0"/>
              <a:t>Newer LANs can operate at up to 10 Gbps</a:t>
            </a:r>
          </a:p>
          <a:p>
            <a:r>
              <a:rPr lang="en-US" dirty="0"/>
              <a:t>In contrast, </a:t>
            </a:r>
            <a:r>
              <a:rPr lang="en-US" dirty="0" err="1"/>
              <a:t>WiFi</a:t>
            </a:r>
            <a:r>
              <a:rPr lang="en-US" dirty="0"/>
              <a:t> runs at speeds anywhere from 11 to hundreds of Mbps</a:t>
            </a:r>
          </a:p>
          <a:p>
            <a:r>
              <a:rPr lang="en-US" dirty="0"/>
              <a:t>Wired is always faster and more reliable</a:t>
            </a:r>
          </a:p>
          <a:p>
            <a:endParaRPr lang="en-IN" dirty="0"/>
          </a:p>
        </p:txBody>
      </p:sp>
    </p:spTree>
    <p:extLst>
      <p:ext uri="{BB962C8B-B14F-4D97-AF65-F5344CB8AC3E}">
        <p14:creationId xmlns:p14="http://schemas.microsoft.com/office/powerpoint/2010/main" val="64766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AD64-2F0F-ECE5-3E04-25A8733D2A59}"/>
              </a:ext>
            </a:extLst>
          </p:cNvPr>
          <p:cNvSpPr>
            <a:spLocks noGrp="1"/>
          </p:cNvSpPr>
          <p:nvPr>
            <p:ph type="title"/>
          </p:nvPr>
        </p:nvSpPr>
        <p:spPr/>
        <p:txBody>
          <a:bodyPr/>
          <a:lstStyle/>
          <a:p>
            <a:r>
              <a:rPr lang="en-IN" dirty="0"/>
              <a:t>Wireless LAN</a:t>
            </a:r>
          </a:p>
        </p:txBody>
      </p:sp>
      <p:sp>
        <p:nvSpPr>
          <p:cNvPr id="3" name="Content Placeholder 2">
            <a:extLst>
              <a:ext uri="{FF2B5EF4-FFF2-40B4-BE49-F238E27FC236}">
                <a16:creationId xmlns:a16="http://schemas.microsoft.com/office/drawing/2014/main" id="{A394C264-1AF1-C6F2-FCC1-AC9C1EB771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75C36FA-1063-F3E4-3FA5-83D0F53F85D5}"/>
              </a:ext>
            </a:extLst>
          </p:cNvPr>
          <p:cNvPicPr>
            <a:picLocks noChangeAspect="1"/>
          </p:cNvPicPr>
          <p:nvPr/>
        </p:nvPicPr>
        <p:blipFill>
          <a:blip r:embed="rId2"/>
          <a:stretch>
            <a:fillRect/>
          </a:stretch>
        </p:blipFill>
        <p:spPr>
          <a:xfrm>
            <a:off x="1314204" y="1955103"/>
            <a:ext cx="9155162" cy="4109488"/>
          </a:xfrm>
          <a:prstGeom prst="rect">
            <a:avLst/>
          </a:prstGeom>
        </p:spPr>
      </p:pic>
    </p:spTree>
    <p:extLst>
      <p:ext uri="{BB962C8B-B14F-4D97-AF65-F5344CB8AC3E}">
        <p14:creationId xmlns:p14="http://schemas.microsoft.com/office/powerpoint/2010/main" val="3969236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6E27-4C5A-EA22-CDA2-A6598C91A5BF}"/>
              </a:ext>
            </a:extLst>
          </p:cNvPr>
          <p:cNvSpPr>
            <a:spLocks noGrp="1"/>
          </p:cNvSpPr>
          <p:nvPr>
            <p:ph type="title"/>
          </p:nvPr>
        </p:nvSpPr>
        <p:spPr/>
        <p:txBody>
          <a:bodyPr/>
          <a:lstStyle/>
          <a:p>
            <a:r>
              <a:rPr lang="en-IN" dirty="0"/>
              <a:t>Wireless LAN – Infrastructure mode</a:t>
            </a:r>
          </a:p>
        </p:txBody>
      </p:sp>
      <p:sp>
        <p:nvSpPr>
          <p:cNvPr id="3" name="Content Placeholder 2">
            <a:extLst>
              <a:ext uri="{FF2B5EF4-FFF2-40B4-BE49-F238E27FC236}">
                <a16:creationId xmlns:a16="http://schemas.microsoft.com/office/drawing/2014/main" id="{3841DD0C-EA23-DC8D-30A5-32704569FF4A}"/>
              </a:ext>
            </a:extLst>
          </p:cNvPr>
          <p:cNvSpPr>
            <a:spLocks noGrp="1"/>
          </p:cNvSpPr>
          <p:nvPr>
            <p:ph idx="1"/>
          </p:nvPr>
        </p:nvSpPr>
        <p:spPr/>
        <p:txBody>
          <a:bodyPr>
            <a:normAutofit lnSpcReduction="10000"/>
          </a:bodyPr>
          <a:lstStyle/>
          <a:p>
            <a:r>
              <a:rPr lang="en-US" b="1" dirty="0"/>
              <a:t>802.11 </a:t>
            </a:r>
            <a:r>
              <a:rPr lang="en-US" dirty="0"/>
              <a:t>networks (</a:t>
            </a:r>
            <a:r>
              <a:rPr lang="en-US" b="1" dirty="0" err="1"/>
              <a:t>WiFi</a:t>
            </a:r>
            <a:r>
              <a:rPr lang="en-US" dirty="0"/>
              <a:t>) can be used in two modes. The most popular mode is to connect clients such as laptops and smartphones to another network, such as the office/college network or the Internet</a:t>
            </a:r>
          </a:p>
          <a:p>
            <a:r>
              <a:rPr lang="en-US" dirty="0"/>
              <a:t>This is called as </a:t>
            </a:r>
            <a:r>
              <a:rPr lang="en-US" b="1" dirty="0"/>
              <a:t>infrastructure mode</a:t>
            </a:r>
          </a:p>
          <a:p>
            <a:r>
              <a:rPr lang="en-US" dirty="0"/>
              <a:t>Each client is associated with an </a:t>
            </a:r>
            <a:r>
              <a:rPr lang="en-US" b="1" dirty="0"/>
              <a:t>AP (Access Point)</a:t>
            </a:r>
            <a:r>
              <a:rPr lang="en-US" dirty="0"/>
              <a:t> that is in turn connected to the other network</a:t>
            </a:r>
          </a:p>
          <a:p>
            <a:r>
              <a:rPr lang="en-US" dirty="0"/>
              <a:t>The client sends and receives its packets via the AP</a:t>
            </a:r>
          </a:p>
          <a:p>
            <a:r>
              <a:rPr lang="en-US" dirty="0"/>
              <a:t>Several access points may be connected together, typically by a wired network  called a </a:t>
            </a:r>
            <a:r>
              <a:rPr lang="en-US" b="1" dirty="0"/>
              <a:t>distribution system</a:t>
            </a:r>
            <a:r>
              <a:rPr lang="en-US" dirty="0"/>
              <a:t>, to form an extended 802.11 network</a:t>
            </a:r>
          </a:p>
          <a:p>
            <a:endParaRPr lang="en-US" dirty="0"/>
          </a:p>
          <a:p>
            <a:endParaRPr lang="en-IN" dirty="0"/>
          </a:p>
        </p:txBody>
      </p:sp>
    </p:spTree>
    <p:extLst>
      <p:ext uri="{BB962C8B-B14F-4D97-AF65-F5344CB8AC3E}">
        <p14:creationId xmlns:p14="http://schemas.microsoft.com/office/powerpoint/2010/main" val="1174231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555A-568F-C017-716B-958A15AA0B1B}"/>
              </a:ext>
            </a:extLst>
          </p:cNvPr>
          <p:cNvSpPr>
            <a:spLocks noGrp="1"/>
          </p:cNvSpPr>
          <p:nvPr>
            <p:ph type="title"/>
          </p:nvPr>
        </p:nvSpPr>
        <p:spPr/>
        <p:txBody>
          <a:bodyPr/>
          <a:lstStyle/>
          <a:p>
            <a:r>
              <a:rPr lang="en-IN" dirty="0"/>
              <a:t>Components of a Data Communication System</a:t>
            </a:r>
          </a:p>
        </p:txBody>
      </p:sp>
      <p:sp>
        <p:nvSpPr>
          <p:cNvPr id="3" name="Content Placeholder 2">
            <a:extLst>
              <a:ext uri="{FF2B5EF4-FFF2-40B4-BE49-F238E27FC236}">
                <a16:creationId xmlns:a16="http://schemas.microsoft.com/office/drawing/2014/main" id="{3F0BDFB1-E754-655B-1FA0-23B6F1E07A82}"/>
              </a:ext>
            </a:extLst>
          </p:cNvPr>
          <p:cNvSpPr>
            <a:spLocks noGrp="1"/>
          </p:cNvSpPr>
          <p:nvPr>
            <p:ph idx="1"/>
          </p:nvPr>
        </p:nvSpPr>
        <p:spPr/>
        <p:txBody>
          <a:bodyPr>
            <a:normAutofit lnSpcReduction="10000"/>
          </a:bodyPr>
          <a:lstStyle/>
          <a:p>
            <a:r>
              <a:rPr lang="en-US" dirty="0"/>
              <a:t>Message</a:t>
            </a:r>
          </a:p>
          <a:p>
            <a:pPr lvl="1"/>
            <a:r>
              <a:rPr lang="en-US" dirty="0"/>
              <a:t>The data/information to be transmitted. It can be in the form of text, audio, video, photos, or combination of them.</a:t>
            </a:r>
          </a:p>
          <a:p>
            <a:r>
              <a:rPr lang="en-US" dirty="0"/>
              <a:t>Transmission device or sender</a:t>
            </a:r>
          </a:p>
          <a:p>
            <a:pPr lvl="1"/>
            <a:r>
              <a:rPr lang="en-US" dirty="0"/>
              <a:t>A device that actually sends out the message.(</a:t>
            </a:r>
            <a:r>
              <a:rPr lang="en-US" dirty="0" err="1"/>
              <a:t>eg</a:t>
            </a:r>
            <a:r>
              <a:rPr lang="en-US" dirty="0"/>
              <a:t> computer , telephone, </a:t>
            </a:r>
            <a:r>
              <a:rPr lang="en-US" dirty="0" err="1"/>
              <a:t>etc</a:t>
            </a:r>
            <a:r>
              <a:rPr lang="en-US" dirty="0"/>
              <a:t>).</a:t>
            </a:r>
          </a:p>
          <a:p>
            <a:r>
              <a:rPr lang="en-US" dirty="0"/>
              <a:t>A medium</a:t>
            </a:r>
          </a:p>
          <a:p>
            <a:pPr lvl="1"/>
            <a:r>
              <a:rPr lang="en-US" dirty="0"/>
              <a:t>A physical channel where the information travels from the sender to the receiver.</a:t>
            </a:r>
          </a:p>
          <a:p>
            <a:r>
              <a:rPr lang="en-US" dirty="0"/>
              <a:t>Receiving device or receiver </a:t>
            </a:r>
          </a:p>
          <a:p>
            <a:pPr lvl="1"/>
            <a:r>
              <a:rPr lang="en-US" dirty="0"/>
              <a:t>A device that receives the message then process the information in the message.</a:t>
            </a:r>
            <a:endParaRPr lang="en-IN" dirty="0"/>
          </a:p>
        </p:txBody>
      </p:sp>
    </p:spTree>
    <p:extLst>
      <p:ext uri="{BB962C8B-B14F-4D97-AF65-F5344CB8AC3E}">
        <p14:creationId xmlns:p14="http://schemas.microsoft.com/office/powerpoint/2010/main" val="697630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6E27-4C5A-EA22-CDA2-A6598C91A5BF}"/>
              </a:ext>
            </a:extLst>
          </p:cNvPr>
          <p:cNvSpPr>
            <a:spLocks noGrp="1"/>
          </p:cNvSpPr>
          <p:nvPr>
            <p:ph type="title"/>
          </p:nvPr>
        </p:nvSpPr>
        <p:spPr/>
        <p:txBody>
          <a:bodyPr/>
          <a:lstStyle/>
          <a:p>
            <a:r>
              <a:rPr lang="en-IN" dirty="0"/>
              <a:t>Wireless LAN – Ad hoc mode</a:t>
            </a:r>
          </a:p>
        </p:txBody>
      </p:sp>
      <p:sp>
        <p:nvSpPr>
          <p:cNvPr id="3" name="Content Placeholder 2">
            <a:extLst>
              <a:ext uri="{FF2B5EF4-FFF2-40B4-BE49-F238E27FC236}">
                <a16:creationId xmlns:a16="http://schemas.microsoft.com/office/drawing/2014/main" id="{3841DD0C-EA23-DC8D-30A5-32704569FF4A}"/>
              </a:ext>
            </a:extLst>
          </p:cNvPr>
          <p:cNvSpPr>
            <a:spLocks noGrp="1"/>
          </p:cNvSpPr>
          <p:nvPr>
            <p:ph idx="1"/>
          </p:nvPr>
        </p:nvSpPr>
        <p:spPr/>
        <p:txBody>
          <a:bodyPr>
            <a:normAutofit/>
          </a:bodyPr>
          <a:lstStyle/>
          <a:p>
            <a:r>
              <a:rPr lang="en-IN" dirty="0"/>
              <a:t>In the </a:t>
            </a:r>
            <a:r>
              <a:rPr lang="en-IN" b="1" dirty="0"/>
              <a:t>ad hoc</a:t>
            </a:r>
            <a:r>
              <a:rPr lang="en-IN" dirty="0"/>
              <a:t> </a:t>
            </a:r>
            <a:r>
              <a:rPr lang="en-IN" b="1" dirty="0"/>
              <a:t>network </a:t>
            </a:r>
            <a:r>
              <a:rPr lang="en-IN" dirty="0"/>
              <a:t>mode, we have a collection of computers that can directly send frames to each other</a:t>
            </a:r>
          </a:p>
          <a:p>
            <a:r>
              <a:rPr lang="en-IN" dirty="0"/>
              <a:t>There is no access point</a:t>
            </a:r>
          </a:p>
          <a:p>
            <a:r>
              <a:rPr lang="en-IN" dirty="0"/>
              <a:t>Since the Internet is the most popular application, ad hoc networks are not very popular</a:t>
            </a:r>
          </a:p>
          <a:p>
            <a:endParaRPr lang="en-IN" dirty="0"/>
          </a:p>
        </p:txBody>
      </p:sp>
    </p:spTree>
    <p:extLst>
      <p:ext uri="{BB962C8B-B14F-4D97-AF65-F5344CB8AC3E}">
        <p14:creationId xmlns:p14="http://schemas.microsoft.com/office/powerpoint/2010/main" val="4032057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16E0-1DB6-2E16-D988-BE0021DE6511}"/>
              </a:ext>
            </a:extLst>
          </p:cNvPr>
          <p:cNvSpPr>
            <a:spLocks noGrp="1"/>
          </p:cNvSpPr>
          <p:nvPr>
            <p:ph type="title"/>
          </p:nvPr>
        </p:nvSpPr>
        <p:spPr/>
        <p:txBody>
          <a:bodyPr/>
          <a:lstStyle/>
          <a:p>
            <a:r>
              <a:rPr lang="en-IN" dirty="0"/>
              <a:t>Hidden and Exposed Station Problems</a:t>
            </a:r>
          </a:p>
        </p:txBody>
      </p:sp>
      <p:sp>
        <p:nvSpPr>
          <p:cNvPr id="3" name="Content Placeholder 2">
            <a:extLst>
              <a:ext uri="{FF2B5EF4-FFF2-40B4-BE49-F238E27FC236}">
                <a16:creationId xmlns:a16="http://schemas.microsoft.com/office/drawing/2014/main" id="{371AC19A-C5E1-81A1-BD2A-D6AC14F487B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E4FA2C-E58F-337F-C4B9-E5FAA022719A}"/>
              </a:ext>
            </a:extLst>
          </p:cNvPr>
          <p:cNvPicPr>
            <a:picLocks noChangeAspect="1"/>
          </p:cNvPicPr>
          <p:nvPr/>
        </p:nvPicPr>
        <p:blipFill>
          <a:blip r:embed="rId2"/>
          <a:stretch>
            <a:fillRect/>
          </a:stretch>
        </p:blipFill>
        <p:spPr>
          <a:xfrm>
            <a:off x="2778155" y="1884670"/>
            <a:ext cx="6232281" cy="4233248"/>
          </a:xfrm>
          <a:prstGeom prst="rect">
            <a:avLst/>
          </a:prstGeom>
        </p:spPr>
      </p:pic>
    </p:spTree>
    <p:extLst>
      <p:ext uri="{BB962C8B-B14F-4D97-AF65-F5344CB8AC3E}">
        <p14:creationId xmlns:p14="http://schemas.microsoft.com/office/powerpoint/2010/main" val="2566215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51B53-4125-CDCA-4377-D5D320569DFD}"/>
              </a:ext>
            </a:extLst>
          </p:cNvPr>
          <p:cNvSpPr>
            <a:spLocks noGrp="1"/>
          </p:cNvSpPr>
          <p:nvPr>
            <p:ph type="title"/>
          </p:nvPr>
        </p:nvSpPr>
        <p:spPr/>
        <p:txBody>
          <a:bodyPr/>
          <a:lstStyle/>
          <a:p>
            <a:r>
              <a:rPr lang="en-IN" dirty="0"/>
              <a:t>Transmission Media</a:t>
            </a:r>
          </a:p>
        </p:txBody>
      </p:sp>
      <p:sp>
        <p:nvSpPr>
          <p:cNvPr id="5" name="Text Placeholder 4">
            <a:extLst>
              <a:ext uri="{FF2B5EF4-FFF2-40B4-BE49-F238E27FC236}">
                <a16:creationId xmlns:a16="http://schemas.microsoft.com/office/drawing/2014/main" id="{83F78FF6-19EF-2EE0-1F36-8DA706F9A5B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96878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AC8-81DF-335A-61AB-434A6E773503}"/>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21C04F3-E53A-FFFE-D2C0-9A76FA922066}"/>
              </a:ext>
            </a:extLst>
          </p:cNvPr>
          <p:cNvSpPr>
            <a:spLocks noGrp="1"/>
          </p:cNvSpPr>
          <p:nvPr>
            <p:ph idx="1"/>
          </p:nvPr>
        </p:nvSpPr>
        <p:spPr/>
        <p:txBody>
          <a:bodyPr>
            <a:normAutofit/>
          </a:bodyPr>
          <a:lstStyle/>
          <a:p>
            <a:r>
              <a:rPr lang="en-US" dirty="0"/>
              <a:t>A </a:t>
            </a:r>
            <a:r>
              <a:rPr lang="en-US" b="1" dirty="0"/>
              <a:t>transmission medium </a:t>
            </a:r>
            <a:r>
              <a:rPr lang="en-US" dirty="0"/>
              <a:t>can be broadly defined as anything that can carry information from a source to a destination</a:t>
            </a:r>
          </a:p>
          <a:p>
            <a:r>
              <a:rPr lang="en-US" dirty="0"/>
              <a:t>For example, the transmission medium for two people having a dinner conversation is the air</a:t>
            </a:r>
          </a:p>
          <a:p>
            <a:r>
              <a:rPr lang="en-US" dirty="0"/>
              <a:t>In data communications the definition of the information and the transmission medium is more specific</a:t>
            </a:r>
          </a:p>
          <a:p>
            <a:r>
              <a:rPr lang="en-US" dirty="0"/>
              <a:t>Transmission media can be divided into two broad categories:	</a:t>
            </a:r>
          </a:p>
          <a:p>
            <a:pPr lvl="1"/>
            <a:r>
              <a:rPr lang="en-US" b="1" dirty="0"/>
              <a:t>Guided media (Wired) </a:t>
            </a:r>
            <a:r>
              <a:rPr lang="en-US" dirty="0"/>
              <a:t>include twisted-pair cable (uses electric current), coaxial cable (uses electric current), fiber-optic cable (uses light)</a:t>
            </a:r>
          </a:p>
          <a:p>
            <a:pPr lvl="1"/>
            <a:r>
              <a:rPr lang="en-US" b="1" dirty="0"/>
              <a:t>Unguided medium (Wireless) </a:t>
            </a:r>
            <a:r>
              <a:rPr lang="en-US" dirty="0"/>
              <a:t>is free space</a:t>
            </a:r>
          </a:p>
          <a:p>
            <a:endParaRPr lang="en-IN" dirty="0"/>
          </a:p>
        </p:txBody>
      </p:sp>
    </p:spTree>
    <p:extLst>
      <p:ext uri="{BB962C8B-B14F-4D97-AF65-F5344CB8AC3E}">
        <p14:creationId xmlns:p14="http://schemas.microsoft.com/office/powerpoint/2010/main" val="379516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4DD1-EC8F-9008-9452-4A5B1AC59B53}"/>
              </a:ext>
            </a:extLst>
          </p:cNvPr>
          <p:cNvSpPr>
            <a:spLocks noGrp="1"/>
          </p:cNvSpPr>
          <p:nvPr>
            <p:ph type="title"/>
          </p:nvPr>
        </p:nvSpPr>
        <p:spPr/>
        <p:txBody>
          <a:bodyPr/>
          <a:lstStyle/>
          <a:p>
            <a:r>
              <a:rPr lang="en-IN" dirty="0"/>
              <a:t>Twisted-pair cable</a:t>
            </a:r>
          </a:p>
        </p:txBody>
      </p:sp>
      <p:sp>
        <p:nvSpPr>
          <p:cNvPr id="3" name="Content Placeholder 2">
            <a:extLst>
              <a:ext uri="{FF2B5EF4-FFF2-40B4-BE49-F238E27FC236}">
                <a16:creationId xmlns:a16="http://schemas.microsoft.com/office/drawing/2014/main" id="{3C831057-1687-4B5E-C73B-7E66DBC4AA9A}"/>
              </a:ext>
            </a:extLst>
          </p:cNvPr>
          <p:cNvSpPr>
            <a:spLocks noGrp="1"/>
          </p:cNvSpPr>
          <p:nvPr>
            <p:ph sz="half" idx="1"/>
          </p:nvPr>
        </p:nvSpPr>
        <p:spPr>
          <a:xfrm>
            <a:off x="838199" y="1825625"/>
            <a:ext cx="7483867" cy="4351338"/>
          </a:xfrm>
        </p:spPr>
        <p:txBody>
          <a:bodyPr>
            <a:normAutofit/>
          </a:bodyPr>
          <a:lstStyle/>
          <a:p>
            <a:r>
              <a:rPr lang="en-US" sz="2000" dirty="0"/>
              <a:t>A twisted pair consists of two conductors (normally copper), each with its own plastic insulation, twisted together</a:t>
            </a:r>
          </a:p>
          <a:p>
            <a:pPr algn="l"/>
            <a:r>
              <a:rPr lang="en-US" sz="2000" b="0" i="0" u="none" strike="noStrike" baseline="0" dirty="0">
                <a:solidFill>
                  <a:srgbClr val="050708"/>
                </a:solidFill>
              </a:rPr>
              <a:t>One of the wires is used to carry signals to the receiver, and the other is used only as a ground reference</a:t>
            </a:r>
          </a:p>
          <a:p>
            <a:pPr algn="l"/>
            <a:r>
              <a:rPr lang="en-US" sz="2000" b="0" i="0" u="none" strike="noStrike" baseline="0" dirty="0">
                <a:solidFill>
                  <a:srgbClr val="050708"/>
                </a:solidFill>
              </a:rPr>
              <a:t>The receiver uses the difference between the two</a:t>
            </a:r>
          </a:p>
          <a:p>
            <a:pPr algn="l"/>
            <a:r>
              <a:rPr lang="en-US" sz="2000" b="0" i="0" u="none" strike="noStrike" baseline="0" dirty="0">
                <a:solidFill>
                  <a:srgbClr val="050708"/>
                </a:solidFill>
              </a:rPr>
              <a:t>In addition to the signal from the sender, interference (noise) and crosstalk may affect both wires and create unwanted signals</a:t>
            </a:r>
          </a:p>
          <a:p>
            <a:pPr algn="l"/>
            <a:r>
              <a:rPr lang="en-US" sz="2000" b="0" i="0" u="none" strike="noStrike" baseline="0" dirty="0">
                <a:solidFill>
                  <a:srgbClr val="050708"/>
                </a:solidFill>
              </a:rPr>
              <a:t>If the two wires are parallel, the effect of these unwanted signals is not the same in both wires because they are at different locations relative to the noise or crosstalk sources</a:t>
            </a:r>
          </a:p>
          <a:p>
            <a:pPr algn="l"/>
            <a:r>
              <a:rPr lang="en-US" sz="2000" b="0" i="0" u="none" strike="noStrike" baseline="0" dirty="0">
                <a:solidFill>
                  <a:srgbClr val="050708"/>
                </a:solidFill>
              </a:rPr>
              <a:t>This results in a difference at the receiver</a:t>
            </a:r>
          </a:p>
          <a:p>
            <a:pPr algn="l"/>
            <a:r>
              <a:rPr lang="en-US" sz="2000" b="0" i="0" u="none" strike="noStrike" baseline="0" dirty="0">
                <a:solidFill>
                  <a:srgbClr val="050708"/>
                </a:solidFill>
              </a:rPr>
              <a:t>By twisting the pairs, a balance is maintained</a:t>
            </a:r>
            <a:endParaRPr lang="en-IN" sz="2000" dirty="0"/>
          </a:p>
        </p:txBody>
      </p:sp>
      <p:sp>
        <p:nvSpPr>
          <p:cNvPr id="6" name="Content Placeholder 5">
            <a:extLst>
              <a:ext uri="{FF2B5EF4-FFF2-40B4-BE49-F238E27FC236}">
                <a16:creationId xmlns:a16="http://schemas.microsoft.com/office/drawing/2014/main" id="{D3585B28-C4A0-2DB2-E38B-930349B7FA10}"/>
              </a:ext>
            </a:extLst>
          </p:cNvPr>
          <p:cNvSpPr>
            <a:spLocks noGrp="1"/>
          </p:cNvSpPr>
          <p:nvPr>
            <p:ph sz="half" idx="2"/>
          </p:nvPr>
        </p:nvSpPr>
        <p:spPr>
          <a:xfrm>
            <a:off x="8537096" y="1825625"/>
            <a:ext cx="2816703" cy="4351338"/>
          </a:xfrm>
        </p:spPr>
        <p:txBody>
          <a:bodyPr>
            <a:normAutofit/>
          </a:bodyPr>
          <a:lstStyle/>
          <a:p>
            <a:endParaRPr lang="en-IN" dirty="0"/>
          </a:p>
        </p:txBody>
      </p:sp>
      <p:pic>
        <p:nvPicPr>
          <p:cNvPr id="5" name="Picture 4">
            <a:extLst>
              <a:ext uri="{FF2B5EF4-FFF2-40B4-BE49-F238E27FC236}">
                <a16:creationId xmlns:a16="http://schemas.microsoft.com/office/drawing/2014/main" id="{524FBC49-6498-724E-B9AB-364EB93FB99A}"/>
              </a:ext>
            </a:extLst>
          </p:cNvPr>
          <p:cNvPicPr>
            <a:picLocks noChangeAspect="1"/>
          </p:cNvPicPr>
          <p:nvPr/>
        </p:nvPicPr>
        <p:blipFill>
          <a:blip r:embed="rId2"/>
          <a:stretch>
            <a:fillRect/>
          </a:stretch>
        </p:blipFill>
        <p:spPr>
          <a:xfrm>
            <a:off x="8537097" y="2020801"/>
            <a:ext cx="2435701" cy="3804254"/>
          </a:xfrm>
          <a:prstGeom prst="rect">
            <a:avLst/>
          </a:prstGeom>
        </p:spPr>
      </p:pic>
    </p:spTree>
    <p:extLst>
      <p:ext uri="{BB962C8B-B14F-4D97-AF65-F5344CB8AC3E}">
        <p14:creationId xmlns:p14="http://schemas.microsoft.com/office/powerpoint/2010/main" val="24611644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EF6CF5-FCFD-B537-0E27-739A5B0C1A24}"/>
              </a:ext>
            </a:extLst>
          </p:cNvPr>
          <p:cNvSpPr>
            <a:spLocks noGrp="1"/>
          </p:cNvSpPr>
          <p:nvPr>
            <p:ph type="title"/>
          </p:nvPr>
        </p:nvSpPr>
        <p:spPr/>
        <p:txBody>
          <a:bodyPr/>
          <a:lstStyle/>
          <a:p>
            <a:r>
              <a:rPr lang="en-IN" dirty="0"/>
              <a:t>UTP and STP</a:t>
            </a:r>
          </a:p>
        </p:txBody>
      </p:sp>
      <p:sp>
        <p:nvSpPr>
          <p:cNvPr id="6" name="Content Placeholder 5">
            <a:extLst>
              <a:ext uri="{FF2B5EF4-FFF2-40B4-BE49-F238E27FC236}">
                <a16:creationId xmlns:a16="http://schemas.microsoft.com/office/drawing/2014/main" id="{CF35C8C5-0DFE-D6EC-D40F-14C567569F24}"/>
              </a:ext>
            </a:extLst>
          </p:cNvPr>
          <p:cNvSpPr>
            <a:spLocks noGrp="1"/>
          </p:cNvSpPr>
          <p:nvPr>
            <p:ph idx="1"/>
          </p:nvPr>
        </p:nvSpPr>
        <p:spPr/>
        <p:txBody>
          <a:bodyPr>
            <a:normAutofit fontScale="92500" lnSpcReduction="20000"/>
          </a:bodyPr>
          <a:lstStyle/>
          <a:p>
            <a:r>
              <a:rPr lang="en-US" dirty="0"/>
              <a:t>The most common twisted-pair cable used in communications is referred to as </a:t>
            </a:r>
            <a:r>
              <a:rPr lang="en-US" b="1" dirty="0"/>
              <a:t>unshielded twisted-pair (UTP)</a:t>
            </a:r>
          </a:p>
          <a:p>
            <a:r>
              <a:rPr lang="en-US" dirty="0"/>
              <a:t>IBM has also produced a version of twisted-pair cable for its use called </a:t>
            </a:r>
            <a:r>
              <a:rPr lang="en-US" b="1" dirty="0"/>
              <a:t>shielded twisted-pair (STP)</a:t>
            </a:r>
          </a:p>
          <a:p>
            <a:r>
              <a:rPr lang="en-US" dirty="0"/>
              <a:t>STP cable has a metal foil or braided-mesh covering that encases each pair of insulated conductors</a:t>
            </a:r>
          </a:p>
          <a:p>
            <a:r>
              <a:rPr lang="en-US" dirty="0"/>
              <a:t>Although metal casing improves the quality of cable by preventing the penetration of noise or crosstalk, it is bulkier and more expensive</a:t>
            </a:r>
          </a:p>
          <a:p>
            <a:r>
              <a:rPr lang="en-US" dirty="0"/>
              <a:t>Twisted-pair cables are used in telephone lines to provide voice and data channels</a:t>
            </a:r>
          </a:p>
          <a:p>
            <a:r>
              <a:rPr lang="en-US" dirty="0"/>
              <a:t>The local loop—the line that connects subscribers to the central telephone office—commonly uses twisted-pair cables</a:t>
            </a:r>
          </a:p>
          <a:p>
            <a:endParaRPr lang="en-IN" dirty="0"/>
          </a:p>
        </p:txBody>
      </p:sp>
    </p:spTree>
    <p:extLst>
      <p:ext uri="{BB962C8B-B14F-4D97-AF65-F5344CB8AC3E}">
        <p14:creationId xmlns:p14="http://schemas.microsoft.com/office/powerpoint/2010/main" val="2500679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1FC-BAB9-73E2-DC50-B667C5C35887}"/>
              </a:ext>
            </a:extLst>
          </p:cNvPr>
          <p:cNvSpPr>
            <a:spLocks noGrp="1"/>
          </p:cNvSpPr>
          <p:nvPr>
            <p:ph type="title"/>
          </p:nvPr>
        </p:nvSpPr>
        <p:spPr/>
        <p:txBody>
          <a:bodyPr/>
          <a:lstStyle/>
          <a:p>
            <a:r>
              <a:rPr lang="en-IN" dirty="0"/>
              <a:t>Coaxial cables</a:t>
            </a:r>
          </a:p>
        </p:txBody>
      </p:sp>
      <p:sp>
        <p:nvSpPr>
          <p:cNvPr id="4" name="Content Placeholder 3">
            <a:extLst>
              <a:ext uri="{FF2B5EF4-FFF2-40B4-BE49-F238E27FC236}">
                <a16:creationId xmlns:a16="http://schemas.microsoft.com/office/drawing/2014/main" id="{E3645D26-E863-4B98-9A0D-245A184E017D}"/>
              </a:ext>
            </a:extLst>
          </p:cNvPr>
          <p:cNvSpPr>
            <a:spLocks noGrp="1"/>
          </p:cNvSpPr>
          <p:nvPr>
            <p:ph sz="half" idx="1"/>
          </p:nvPr>
        </p:nvSpPr>
        <p:spPr>
          <a:xfrm>
            <a:off x="838199" y="1825625"/>
            <a:ext cx="6559193" cy="4351338"/>
          </a:xfrm>
        </p:spPr>
        <p:txBody>
          <a:bodyPr>
            <a:normAutofit fontScale="85000" lnSpcReduction="10000"/>
          </a:bodyPr>
          <a:lstStyle/>
          <a:p>
            <a:r>
              <a:rPr lang="en-US" b="1" dirty="0"/>
              <a:t>Coaxial cable </a:t>
            </a:r>
            <a:r>
              <a:rPr lang="en-US" dirty="0"/>
              <a:t>(or </a:t>
            </a:r>
            <a:r>
              <a:rPr lang="en-US" b="1" dirty="0"/>
              <a:t>coax</a:t>
            </a:r>
            <a:r>
              <a:rPr lang="en-US" dirty="0"/>
              <a:t>) carries signals of higher frequency ranges than those in twisted-pair cable</a:t>
            </a:r>
          </a:p>
          <a:p>
            <a:r>
              <a:rPr lang="en-US" dirty="0"/>
              <a:t>Instead of having two wires, coax has a central core conductor of solid or stranded wire (usually copper) enclosed in an insulating sheath, which is, in turn, encased in an outer conductor of metal foil, braid, or a combination of the two</a:t>
            </a:r>
          </a:p>
          <a:p>
            <a:r>
              <a:rPr lang="en-US" dirty="0"/>
              <a:t>The outer metallic wrapping serves both as a shield against noise and as the second conductor, which completes the circuit </a:t>
            </a:r>
          </a:p>
          <a:p>
            <a:r>
              <a:rPr lang="en-US" dirty="0"/>
              <a:t>This outer conductor is also enclosed in an insulating sheath, and the whole cable is protected by a plastic cover</a:t>
            </a:r>
            <a:endParaRPr lang="en-IN" dirty="0"/>
          </a:p>
        </p:txBody>
      </p:sp>
      <p:sp>
        <p:nvSpPr>
          <p:cNvPr id="5" name="Content Placeholder 4">
            <a:extLst>
              <a:ext uri="{FF2B5EF4-FFF2-40B4-BE49-F238E27FC236}">
                <a16:creationId xmlns:a16="http://schemas.microsoft.com/office/drawing/2014/main" id="{A1FA14E1-FF2D-326B-AE42-86CC8C2A0CE2}"/>
              </a:ext>
            </a:extLst>
          </p:cNvPr>
          <p:cNvSpPr>
            <a:spLocks noGrp="1"/>
          </p:cNvSpPr>
          <p:nvPr>
            <p:ph sz="half" idx="2"/>
          </p:nvPr>
        </p:nvSpPr>
        <p:spPr>
          <a:xfrm>
            <a:off x="7561780" y="1825625"/>
            <a:ext cx="3792020" cy="4351338"/>
          </a:xfrm>
        </p:spPr>
        <p:txBody>
          <a:bodyPr>
            <a:normAutofit fontScale="85000" lnSpcReduction="10000"/>
          </a:bodyPr>
          <a:lstStyle/>
          <a:p>
            <a:endParaRPr lang="en-IN" dirty="0"/>
          </a:p>
        </p:txBody>
      </p:sp>
      <p:pic>
        <p:nvPicPr>
          <p:cNvPr id="7" name="Picture 6">
            <a:extLst>
              <a:ext uri="{FF2B5EF4-FFF2-40B4-BE49-F238E27FC236}">
                <a16:creationId xmlns:a16="http://schemas.microsoft.com/office/drawing/2014/main" id="{DCEF130C-DB07-474C-F64B-A3CB82A94C36}"/>
              </a:ext>
            </a:extLst>
          </p:cNvPr>
          <p:cNvPicPr>
            <a:picLocks noChangeAspect="1"/>
          </p:cNvPicPr>
          <p:nvPr/>
        </p:nvPicPr>
        <p:blipFill>
          <a:blip r:embed="rId2"/>
          <a:stretch>
            <a:fillRect/>
          </a:stretch>
        </p:blipFill>
        <p:spPr>
          <a:xfrm>
            <a:off x="7647946" y="2771226"/>
            <a:ext cx="3335129" cy="2796306"/>
          </a:xfrm>
          <a:prstGeom prst="rect">
            <a:avLst/>
          </a:prstGeom>
        </p:spPr>
      </p:pic>
    </p:spTree>
    <p:extLst>
      <p:ext uri="{BB962C8B-B14F-4D97-AF65-F5344CB8AC3E}">
        <p14:creationId xmlns:p14="http://schemas.microsoft.com/office/powerpoint/2010/main" val="262097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D4AF-7883-298E-7479-B91480D03C0B}"/>
              </a:ext>
            </a:extLst>
          </p:cNvPr>
          <p:cNvSpPr>
            <a:spLocks noGrp="1"/>
          </p:cNvSpPr>
          <p:nvPr>
            <p:ph type="title"/>
          </p:nvPr>
        </p:nvSpPr>
        <p:spPr/>
        <p:txBody>
          <a:bodyPr/>
          <a:lstStyle/>
          <a:p>
            <a:r>
              <a:rPr lang="en-IN" dirty="0"/>
              <a:t>Coaxial cable – Usage</a:t>
            </a:r>
          </a:p>
        </p:txBody>
      </p:sp>
      <p:sp>
        <p:nvSpPr>
          <p:cNvPr id="3" name="Content Placeholder 2">
            <a:extLst>
              <a:ext uri="{FF2B5EF4-FFF2-40B4-BE49-F238E27FC236}">
                <a16:creationId xmlns:a16="http://schemas.microsoft.com/office/drawing/2014/main" id="{40554C43-8D6C-F381-9DFF-1F1D8421A237}"/>
              </a:ext>
            </a:extLst>
          </p:cNvPr>
          <p:cNvSpPr>
            <a:spLocks noGrp="1"/>
          </p:cNvSpPr>
          <p:nvPr>
            <p:ph idx="1"/>
          </p:nvPr>
        </p:nvSpPr>
        <p:spPr/>
        <p:txBody>
          <a:bodyPr>
            <a:normAutofit/>
          </a:bodyPr>
          <a:lstStyle/>
          <a:p>
            <a:pPr algn="l"/>
            <a:r>
              <a:rPr lang="en-US" sz="2400" b="0" i="0" u="none" strike="noStrike" baseline="0" dirty="0">
                <a:solidFill>
                  <a:srgbClr val="050708"/>
                </a:solidFill>
                <a:latin typeface="Generic120-Regular"/>
              </a:rPr>
              <a:t>Coaxial cable was widely used in analog telephone networks where a single coaxial network could carry 10,000 voice signals</a:t>
            </a:r>
          </a:p>
          <a:p>
            <a:pPr lvl="1"/>
            <a:r>
              <a:rPr lang="en-US" sz="1800" b="0" i="0" u="none" strike="noStrike" baseline="0" dirty="0">
                <a:solidFill>
                  <a:srgbClr val="050708"/>
                </a:solidFill>
                <a:latin typeface="Generic120-Regular"/>
              </a:rPr>
              <a:t>Later it was used in digital telephone networks where a single coaxial cable could carry digital data up to 600 Mbps</a:t>
            </a:r>
          </a:p>
          <a:p>
            <a:pPr lvl="1"/>
            <a:r>
              <a:rPr lang="en-US" sz="1800" b="0" i="0" u="none" strike="noStrike" baseline="0" dirty="0">
                <a:solidFill>
                  <a:srgbClr val="050708"/>
                </a:solidFill>
                <a:latin typeface="Generic120-Regular"/>
              </a:rPr>
              <a:t>However, coaxial cable in telephone networks has largely been replaced today with fiber-optic cable</a:t>
            </a:r>
          </a:p>
          <a:p>
            <a:pPr algn="l"/>
            <a:r>
              <a:rPr lang="en-US" sz="2400" b="0" i="0" u="none" strike="noStrike" baseline="0" dirty="0">
                <a:solidFill>
                  <a:srgbClr val="050708"/>
                </a:solidFill>
                <a:latin typeface="Generic120-Regular"/>
              </a:rPr>
              <a:t>Cable TV networks also use coaxial cable</a:t>
            </a:r>
          </a:p>
          <a:p>
            <a:pPr lvl="1"/>
            <a:r>
              <a:rPr lang="en-US" sz="1800" b="0" i="0" u="none" strike="noStrike" baseline="0" dirty="0">
                <a:solidFill>
                  <a:srgbClr val="050708"/>
                </a:solidFill>
                <a:latin typeface="Generic120-Regular"/>
              </a:rPr>
              <a:t>In the traditional cable TV network, the entire network used coaxial cable</a:t>
            </a:r>
          </a:p>
          <a:p>
            <a:pPr lvl="1"/>
            <a:r>
              <a:rPr lang="en-US" sz="1800" b="0" i="0" u="none" strike="noStrike" baseline="0" dirty="0">
                <a:solidFill>
                  <a:srgbClr val="050708"/>
                </a:solidFill>
                <a:latin typeface="Generic120-Regular"/>
              </a:rPr>
              <a:t>Later, however, cable TV providers replaced most of the media with fiber-optic cable; hybrid networks use coaxial cable only at the network boundaries, near the consumer premises</a:t>
            </a:r>
          </a:p>
          <a:p>
            <a:pPr algn="l"/>
            <a:r>
              <a:rPr lang="en-US" sz="2400" b="0" i="0" u="none" strike="noStrike" baseline="0" dirty="0">
                <a:solidFill>
                  <a:srgbClr val="050708"/>
                </a:solidFill>
                <a:latin typeface="Generic120-Regular"/>
              </a:rPr>
              <a:t>Another common application of coaxial cable is in traditional Ethernet LANs </a:t>
            </a:r>
          </a:p>
          <a:p>
            <a:pPr algn="l"/>
            <a:r>
              <a:rPr lang="en-US" sz="2400" b="0" i="0" u="none" strike="noStrike" baseline="0" dirty="0">
                <a:solidFill>
                  <a:srgbClr val="050708"/>
                </a:solidFill>
                <a:latin typeface="Generic120-Regular"/>
              </a:rPr>
              <a:t>Because of its high bandwidth, and consequently high data rate, coaxial cable was chosen for digital transmission in early Ethernet LANs</a:t>
            </a:r>
            <a:endParaRPr lang="en-IN" sz="3600" dirty="0"/>
          </a:p>
        </p:txBody>
      </p:sp>
    </p:spTree>
    <p:extLst>
      <p:ext uri="{BB962C8B-B14F-4D97-AF65-F5344CB8AC3E}">
        <p14:creationId xmlns:p14="http://schemas.microsoft.com/office/powerpoint/2010/main" val="146213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B78-A9AC-B40A-82F0-392A17658ED4}"/>
              </a:ext>
            </a:extLst>
          </p:cNvPr>
          <p:cNvSpPr>
            <a:spLocks noGrp="1"/>
          </p:cNvSpPr>
          <p:nvPr>
            <p:ph type="title"/>
          </p:nvPr>
        </p:nvSpPr>
        <p:spPr/>
        <p:txBody>
          <a:bodyPr/>
          <a:lstStyle/>
          <a:p>
            <a:r>
              <a:rPr lang="en-IN" dirty="0" err="1"/>
              <a:t>Fiber</a:t>
            </a:r>
            <a:r>
              <a:rPr lang="en-IN" dirty="0"/>
              <a:t>-optic cable</a:t>
            </a:r>
          </a:p>
        </p:txBody>
      </p:sp>
      <p:sp>
        <p:nvSpPr>
          <p:cNvPr id="4" name="Content Placeholder 3">
            <a:extLst>
              <a:ext uri="{FF2B5EF4-FFF2-40B4-BE49-F238E27FC236}">
                <a16:creationId xmlns:a16="http://schemas.microsoft.com/office/drawing/2014/main" id="{D5E0BCC4-7320-BE8F-419F-62AB92FDA157}"/>
              </a:ext>
            </a:extLst>
          </p:cNvPr>
          <p:cNvSpPr>
            <a:spLocks noGrp="1"/>
          </p:cNvSpPr>
          <p:nvPr>
            <p:ph sz="half" idx="1"/>
          </p:nvPr>
        </p:nvSpPr>
        <p:spPr/>
        <p:txBody>
          <a:bodyPr>
            <a:normAutofit fontScale="92500" lnSpcReduction="20000"/>
          </a:bodyPr>
          <a:lstStyle/>
          <a:p>
            <a:r>
              <a:rPr lang="en-US" dirty="0"/>
              <a:t>A fiber-optic cable is made of glass or plastic and transmits signals in the form of light</a:t>
            </a:r>
          </a:p>
          <a:p>
            <a:r>
              <a:rPr lang="en-US" dirty="0"/>
              <a:t>Optical fibers use reflection to guide light through a channel</a:t>
            </a:r>
          </a:p>
          <a:p>
            <a:r>
              <a:rPr lang="en-US" dirty="0"/>
              <a:t>A glass or plastic core is surrounded by a cladding of less dense glass or plastic</a:t>
            </a:r>
          </a:p>
          <a:p>
            <a:r>
              <a:rPr lang="en-US" dirty="0"/>
              <a:t>The difference in density of the two materials must be such that a beam of light moving through the core is reflected off the cladding instead of being refracted into it</a:t>
            </a:r>
            <a:endParaRPr lang="en-IN" dirty="0"/>
          </a:p>
        </p:txBody>
      </p:sp>
      <p:sp>
        <p:nvSpPr>
          <p:cNvPr id="5" name="Content Placeholder 4">
            <a:extLst>
              <a:ext uri="{FF2B5EF4-FFF2-40B4-BE49-F238E27FC236}">
                <a16:creationId xmlns:a16="http://schemas.microsoft.com/office/drawing/2014/main" id="{87B8208F-9B32-86A2-E588-B93ED18BA7E3}"/>
              </a:ext>
            </a:extLst>
          </p:cNvPr>
          <p:cNvSpPr>
            <a:spLocks noGrp="1"/>
          </p:cNvSpPr>
          <p:nvPr>
            <p:ph sz="half" idx="2"/>
          </p:nvPr>
        </p:nvSpPr>
        <p:spPr/>
        <p:txBody>
          <a:bodyPr>
            <a:normAutofit fontScale="92500" lnSpcReduction="20000"/>
          </a:bodyPr>
          <a:lstStyle/>
          <a:p>
            <a:endParaRPr lang="en-IN"/>
          </a:p>
        </p:txBody>
      </p:sp>
      <p:pic>
        <p:nvPicPr>
          <p:cNvPr id="7" name="Picture 6">
            <a:extLst>
              <a:ext uri="{FF2B5EF4-FFF2-40B4-BE49-F238E27FC236}">
                <a16:creationId xmlns:a16="http://schemas.microsoft.com/office/drawing/2014/main" id="{C2DE0EFF-5D9E-D3FD-0F2D-21A1FD1D3330}"/>
              </a:ext>
            </a:extLst>
          </p:cNvPr>
          <p:cNvPicPr>
            <a:picLocks noChangeAspect="1"/>
          </p:cNvPicPr>
          <p:nvPr/>
        </p:nvPicPr>
        <p:blipFill>
          <a:blip r:embed="rId2"/>
          <a:stretch>
            <a:fillRect/>
          </a:stretch>
        </p:blipFill>
        <p:spPr>
          <a:xfrm>
            <a:off x="5500939" y="2872959"/>
            <a:ext cx="6121715" cy="927148"/>
          </a:xfrm>
          <a:prstGeom prst="rect">
            <a:avLst/>
          </a:prstGeom>
        </p:spPr>
      </p:pic>
    </p:spTree>
    <p:extLst>
      <p:ext uri="{BB962C8B-B14F-4D97-AF65-F5344CB8AC3E}">
        <p14:creationId xmlns:p14="http://schemas.microsoft.com/office/powerpoint/2010/main" val="304543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248F6-90A9-DA18-BE42-881BC441CD1E}"/>
              </a:ext>
            </a:extLst>
          </p:cNvPr>
          <p:cNvSpPr>
            <a:spLocks noGrp="1"/>
          </p:cNvSpPr>
          <p:nvPr>
            <p:ph type="title"/>
          </p:nvPr>
        </p:nvSpPr>
        <p:spPr/>
        <p:txBody>
          <a:bodyPr/>
          <a:lstStyle/>
          <a:p>
            <a:r>
              <a:rPr lang="en-IN" dirty="0" err="1"/>
              <a:t>Fiber</a:t>
            </a:r>
            <a:r>
              <a:rPr lang="en-IN" dirty="0"/>
              <a:t>-optic usage</a:t>
            </a:r>
          </a:p>
        </p:txBody>
      </p:sp>
      <p:sp>
        <p:nvSpPr>
          <p:cNvPr id="5" name="Content Placeholder 4">
            <a:extLst>
              <a:ext uri="{FF2B5EF4-FFF2-40B4-BE49-F238E27FC236}">
                <a16:creationId xmlns:a16="http://schemas.microsoft.com/office/drawing/2014/main" id="{CD2CB619-B8AC-E728-F060-972ED1AECDE6}"/>
              </a:ext>
            </a:extLst>
          </p:cNvPr>
          <p:cNvSpPr>
            <a:spLocks noGrp="1"/>
          </p:cNvSpPr>
          <p:nvPr>
            <p:ph idx="1"/>
          </p:nvPr>
        </p:nvSpPr>
        <p:spPr/>
        <p:txBody>
          <a:bodyPr>
            <a:normAutofit fontScale="92500" lnSpcReduction="10000"/>
          </a:bodyPr>
          <a:lstStyle/>
          <a:p>
            <a:r>
              <a:rPr lang="en-US" dirty="0"/>
              <a:t>Fiber-optic cable is often found in </a:t>
            </a:r>
            <a:r>
              <a:rPr lang="en-US" b="1" dirty="0"/>
              <a:t>backbone networks </a:t>
            </a:r>
            <a:r>
              <a:rPr lang="en-US" dirty="0"/>
              <a:t>because its wide bandwidth is cost-effective</a:t>
            </a:r>
          </a:p>
          <a:p>
            <a:r>
              <a:rPr lang="en-US" dirty="0"/>
              <a:t>Some cable TV companies use a combination of optical fiber and coaxial cable, thus creating a hybrid network</a:t>
            </a:r>
          </a:p>
          <a:p>
            <a:r>
              <a:rPr lang="en-US" dirty="0"/>
              <a:t>Optical fiber provides the backbone structure while coaxial cable provides the connection to the user premises</a:t>
            </a:r>
          </a:p>
          <a:p>
            <a:r>
              <a:rPr lang="en-US" dirty="0"/>
              <a:t>This is a cost-effective configuration since the narrow bandwidth requirement at the user end does not justify the use of optical fiber</a:t>
            </a:r>
          </a:p>
          <a:p>
            <a:r>
              <a:rPr lang="en-US" dirty="0"/>
              <a:t>Local-area networks such as 100Base-FX network (Fast Ethernet) and 1000Base-X also use fiber-optic cable</a:t>
            </a:r>
          </a:p>
          <a:p>
            <a:r>
              <a:rPr lang="en-US" dirty="0"/>
              <a:t>The 10-Gigabit Ethernet operation also uses fiber-optic cable</a:t>
            </a:r>
          </a:p>
          <a:p>
            <a:endParaRPr lang="en-IN" dirty="0"/>
          </a:p>
        </p:txBody>
      </p:sp>
    </p:spTree>
    <p:extLst>
      <p:ext uri="{BB962C8B-B14F-4D97-AF65-F5344CB8AC3E}">
        <p14:creationId xmlns:p14="http://schemas.microsoft.com/office/powerpoint/2010/main" val="843099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1834-A4E2-BA56-82CE-40DF2EA78E81}"/>
              </a:ext>
            </a:extLst>
          </p:cNvPr>
          <p:cNvSpPr>
            <a:spLocks noGrp="1"/>
          </p:cNvSpPr>
          <p:nvPr>
            <p:ph type="title"/>
          </p:nvPr>
        </p:nvSpPr>
        <p:spPr/>
        <p:txBody>
          <a:bodyPr/>
          <a:lstStyle/>
          <a:p>
            <a:r>
              <a:rPr lang="en-IN" dirty="0"/>
              <a:t>Client-Server Model</a:t>
            </a:r>
          </a:p>
        </p:txBody>
      </p:sp>
      <p:sp>
        <p:nvSpPr>
          <p:cNvPr id="3" name="Content Placeholder 2">
            <a:extLst>
              <a:ext uri="{FF2B5EF4-FFF2-40B4-BE49-F238E27FC236}">
                <a16:creationId xmlns:a16="http://schemas.microsoft.com/office/drawing/2014/main" id="{E5076D77-5B21-469F-473D-34028860FBC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9B9584-0682-3128-E0DD-FB419F803F50}"/>
              </a:ext>
            </a:extLst>
          </p:cNvPr>
          <p:cNvPicPr>
            <a:picLocks noChangeAspect="1"/>
          </p:cNvPicPr>
          <p:nvPr/>
        </p:nvPicPr>
        <p:blipFill>
          <a:blip r:embed="rId2"/>
          <a:stretch>
            <a:fillRect/>
          </a:stretch>
        </p:blipFill>
        <p:spPr>
          <a:xfrm>
            <a:off x="1695015" y="1955056"/>
            <a:ext cx="8801970" cy="4092475"/>
          </a:xfrm>
          <a:prstGeom prst="rect">
            <a:avLst/>
          </a:prstGeom>
        </p:spPr>
      </p:pic>
    </p:spTree>
    <p:extLst>
      <p:ext uri="{BB962C8B-B14F-4D97-AF65-F5344CB8AC3E}">
        <p14:creationId xmlns:p14="http://schemas.microsoft.com/office/powerpoint/2010/main" val="2868441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8311-AA9B-B0E9-AD0D-7B3BED0E9E74}"/>
              </a:ext>
            </a:extLst>
          </p:cNvPr>
          <p:cNvSpPr>
            <a:spLocks noGrp="1"/>
          </p:cNvSpPr>
          <p:nvPr>
            <p:ph type="title"/>
          </p:nvPr>
        </p:nvSpPr>
        <p:spPr/>
        <p:txBody>
          <a:bodyPr/>
          <a:lstStyle/>
          <a:p>
            <a:r>
              <a:rPr lang="en-IN" dirty="0"/>
              <a:t>Unguided media</a:t>
            </a:r>
          </a:p>
        </p:txBody>
      </p:sp>
      <p:sp>
        <p:nvSpPr>
          <p:cNvPr id="3" name="Content Placeholder 2">
            <a:extLst>
              <a:ext uri="{FF2B5EF4-FFF2-40B4-BE49-F238E27FC236}">
                <a16:creationId xmlns:a16="http://schemas.microsoft.com/office/drawing/2014/main" id="{48ABC166-BB7E-563E-2BE4-A235808309BE}"/>
              </a:ext>
            </a:extLst>
          </p:cNvPr>
          <p:cNvSpPr>
            <a:spLocks noGrp="1"/>
          </p:cNvSpPr>
          <p:nvPr>
            <p:ph idx="1"/>
          </p:nvPr>
        </p:nvSpPr>
        <p:spPr/>
        <p:txBody>
          <a:bodyPr>
            <a:normAutofit/>
          </a:bodyPr>
          <a:lstStyle/>
          <a:p>
            <a:r>
              <a:rPr lang="en-US" dirty="0"/>
              <a:t>Unguided media transport </a:t>
            </a:r>
            <a:r>
              <a:rPr lang="en-US" b="1" dirty="0"/>
              <a:t>electromagnetic waves </a:t>
            </a:r>
            <a:r>
              <a:rPr lang="en-US" dirty="0"/>
              <a:t>without using a physical conductor</a:t>
            </a:r>
          </a:p>
          <a:p>
            <a:r>
              <a:rPr lang="en-US" dirty="0"/>
              <a:t>This type of communication is often referred to as </a:t>
            </a:r>
            <a:r>
              <a:rPr lang="en-US" b="1" dirty="0"/>
              <a:t>wireless communication</a:t>
            </a:r>
          </a:p>
          <a:p>
            <a:r>
              <a:rPr lang="en-US" dirty="0"/>
              <a:t>Signals are normally broadcast through free space and thus are available to anyone who has a device capable of receiving them</a:t>
            </a:r>
          </a:p>
          <a:p>
            <a:r>
              <a:rPr lang="en-US" dirty="0"/>
              <a:t>The part of the electromagnetic spectrum, ranging from 3 kHz to 900 THz is used for wireless communication.</a:t>
            </a:r>
          </a:p>
          <a:p>
            <a:endParaRPr lang="en-IN" dirty="0"/>
          </a:p>
        </p:txBody>
      </p:sp>
      <p:pic>
        <p:nvPicPr>
          <p:cNvPr id="5" name="Picture 4">
            <a:extLst>
              <a:ext uri="{FF2B5EF4-FFF2-40B4-BE49-F238E27FC236}">
                <a16:creationId xmlns:a16="http://schemas.microsoft.com/office/drawing/2014/main" id="{CAEE86C7-103E-A736-2A0E-5D12740A8A14}"/>
              </a:ext>
            </a:extLst>
          </p:cNvPr>
          <p:cNvPicPr>
            <a:picLocks noChangeAspect="1"/>
          </p:cNvPicPr>
          <p:nvPr/>
        </p:nvPicPr>
        <p:blipFill>
          <a:blip r:embed="rId2"/>
          <a:stretch>
            <a:fillRect/>
          </a:stretch>
        </p:blipFill>
        <p:spPr>
          <a:xfrm>
            <a:off x="4035813" y="5302198"/>
            <a:ext cx="5702593" cy="1009702"/>
          </a:xfrm>
          <a:prstGeom prst="rect">
            <a:avLst/>
          </a:prstGeom>
        </p:spPr>
      </p:pic>
    </p:spTree>
    <p:extLst>
      <p:ext uri="{BB962C8B-B14F-4D97-AF65-F5344CB8AC3E}">
        <p14:creationId xmlns:p14="http://schemas.microsoft.com/office/powerpoint/2010/main" val="2288485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7FA7-C050-60A6-5369-181C3B8C0AD9}"/>
              </a:ext>
            </a:extLst>
          </p:cNvPr>
          <p:cNvSpPr>
            <a:spLocks noGrp="1"/>
          </p:cNvSpPr>
          <p:nvPr>
            <p:ph type="title"/>
          </p:nvPr>
        </p:nvSpPr>
        <p:spPr/>
        <p:txBody>
          <a:bodyPr/>
          <a:lstStyle/>
          <a:p>
            <a:r>
              <a:rPr lang="en-IN" dirty="0"/>
              <a:t>Unguided signals</a:t>
            </a:r>
          </a:p>
        </p:txBody>
      </p:sp>
      <p:sp>
        <p:nvSpPr>
          <p:cNvPr id="3" name="Content Placeholder 2">
            <a:extLst>
              <a:ext uri="{FF2B5EF4-FFF2-40B4-BE49-F238E27FC236}">
                <a16:creationId xmlns:a16="http://schemas.microsoft.com/office/drawing/2014/main" id="{2C06CAFC-6156-3B14-8C0D-A3594DFEA18F}"/>
              </a:ext>
            </a:extLst>
          </p:cNvPr>
          <p:cNvSpPr>
            <a:spLocks noGrp="1"/>
          </p:cNvSpPr>
          <p:nvPr>
            <p:ph idx="1"/>
          </p:nvPr>
        </p:nvSpPr>
        <p:spPr/>
        <p:txBody>
          <a:bodyPr>
            <a:normAutofit fontScale="85000" lnSpcReduction="20000"/>
          </a:bodyPr>
          <a:lstStyle/>
          <a:p>
            <a:r>
              <a:rPr lang="en-US" dirty="0"/>
              <a:t>Unguided signals can travel from source to destination in several ways:</a:t>
            </a:r>
          </a:p>
          <a:p>
            <a:r>
              <a:rPr lang="en-US" b="1" dirty="0"/>
              <a:t>Ground propagation</a:t>
            </a:r>
            <a:r>
              <a:rPr lang="en-US" dirty="0"/>
              <a:t>: Radio waves travel through the lowest portion of the atmosphere, hugging the earth. These low-frequency signals emanate in all directions from the transmitting antenna and follow the curvature of the planet. Distance depends on the amount of power in the signal: The greater the power, the greater the distance. </a:t>
            </a:r>
          </a:p>
          <a:p>
            <a:r>
              <a:rPr lang="en-US" b="1" dirty="0"/>
              <a:t>Sky propagation</a:t>
            </a:r>
            <a:r>
              <a:rPr lang="en-US" dirty="0"/>
              <a:t>: Higher-frequency radio waves radiate upward into the ionosphere (the layer of atmosphere where particles exist as ions) where they are reflected back to earth. This type of transmission allows for greater distances with lower output power.</a:t>
            </a:r>
          </a:p>
          <a:p>
            <a:r>
              <a:rPr lang="en-US" b="1" dirty="0"/>
              <a:t>Line-of-sight propagation</a:t>
            </a:r>
            <a:r>
              <a:rPr lang="en-US" dirty="0"/>
              <a:t>: Very high-frequency signals are transmitted in straight lines directly from antenna to antenna. Antennas must be directional, facing each other, and either tall enough or close enough together not to be affected by the curvature of the earth. Line-of-sight propagation is tricky because radio transmissions cannot be completely focused.</a:t>
            </a:r>
          </a:p>
          <a:p>
            <a:endParaRPr lang="en-IN" dirty="0"/>
          </a:p>
        </p:txBody>
      </p:sp>
    </p:spTree>
    <p:extLst>
      <p:ext uri="{BB962C8B-B14F-4D97-AF65-F5344CB8AC3E}">
        <p14:creationId xmlns:p14="http://schemas.microsoft.com/office/powerpoint/2010/main" val="1578315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D7C5-76E4-62F1-38C0-58E7E991825A}"/>
              </a:ext>
            </a:extLst>
          </p:cNvPr>
          <p:cNvSpPr>
            <a:spLocks noGrp="1"/>
          </p:cNvSpPr>
          <p:nvPr>
            <p:ph type="title"/>
          </p:nvPr>
        </p:nvSpPr>
        <p:spPr/>
        <p:txBody>
          <a:bodyPr/>
          <a:lstStyle/>
          <a:p>
            <a:r>
              <a:rPr lang="en-IN" dirty="0"/>
              <a:t>Electromagnetic spectrum</a:t>
            </a:r>
          </a:p>
        </p:txBody>
      </p:sp>
      <p:sp>
        <p:nvSpPr>
          <p:cNvPr id="3" name="Content Placeholder 2">
            <a:extLst>
              <a:ext uri="{FF2B5EF4-FFF2-40B4-BE49-F238E27FC236}">
                <a16:creationId xmlns:a16="http://schemas.microsoft.com/office/drawing/2014/main" id="{E5913F0F-5706-E2FB-DA72-B5DF22F49F0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309E01F-D5B9-8866-AEF6-4F53C42FBAAD}"/>
              </a:ext>
            </a:extLst>
          </p:cNvPr>
          <p:cNvPicPr>
            <a:picLocks noChangeAspect="1"/>
          </p:cNvPicPr>
          <p:nvPr/>
        </p:nvPicPr>
        <p:blipFill>
          <a:blip r:embed="rId2"/>
          <a:stretch>
            <a:fillRect/>
          </a:stretch>
        </p:blipFill>
        <p:spPr>
          <a:xfrm>
            <a:off x="1223535" y="1385201"/>
            <a:ext cx="9389670" cy="5107674"/>
          </a:xfrm>
          <a:prstGeom prst="rect">
            <a:avLst/>
          </a:prstGeom>
        </p:spPr>
      </p:pic>
    </p:spTree>
    <p:extLst>
      <p:ext uri="{BB962C8B-B14F-4D97-AF65-F5344CB8AC3E}">
        <p14:creationId xmlns:p14="http://schemas.microsoft.com/office/powerpoint/2010/main" val="446606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E0C2-3319-48AC-35EF-C711EBD8C315}"/>
              </a:ext>
            </a:extLst>
          </p:cNvPr>
          <p:cNvSpPr>
            <a:spLocks noGrp="1"/>
          </p:cNvSpPr>
          <p:nvPr>
            <p:ph type="title"/>
          </p:nvPr>
        </p:nvSpPr>
        <p:spPr/>
        <p:txBody>
          <a:bodyPr/>
          <a:lstStyle/>
          <a:p>
            <a:r>
              <a:rPr lang="en-IN" dirty="0"/>
              <a:t>Classification of Wireless communication</a:t>
            </a:r>
          </a:p>
        </p:txBody>
      </p:sp>
      <p:sp>
        <p:nvSpPr>
          <p:cNvPr id="3" name="Content Placeholder 2">
            <a:extLst>
              <a:ext uri="{FF2B5EF4-FFF2-40B4-BE49-F238E27FC236}">
                <a16:creationId xmlns:a16="http://schemas.microsoft.com/office/drawing/2014/main" id="{82926DC1-63A1-A691-D01E-197BF0C5F7B8}"/>
              </a:ext>
            </a:extLst>
          </p:cNvPr>
          <p:cNvSpPr>
            <a:spLocks noGrp="1"/>
          </p:cNvSpPr>
          <p:nvPr>
            <p:ph idx="1"/>
          </p:nvPr>
        </p:nvSpPr>
        <p:spPr/>
        <p:txBody>
          <a:bodyPr/>
          <a:lstStyle/>
          <a:p>
            <a:r>
              <a:rPr lang="en-IN" dirty="0"/>
              <a:t>Radio waves</a:t>
            </a:r>
          </a:p>
          <a:p>
            <a:r>
              <a:rPr lang="en-IN" dirty="0"/>
              <a:t>Microwaves</a:t>
            </a:r>
          </a:p>
          <a:p>
            <a:r>
              <a:rPr lang="en-IN" dirty="0"/>
              <a:t>Infrared waves</a:t>
            </a:r>
          </a:p>
        </p:txBody>
      </p:sp>
    </p:spTree>
    <p:extLst>
      <p:ext uri="{BB962C8B-B14F-4D97-AF65-F5344CB8AC3E}">
        <p14:creationId xmlns:p14="http://schemas.microsoft.com/office/powerpoint/2010/main" val="2889467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6480-F2D8-EA06-277E-3A77554CD822}"/>
              </a:ext>
            </a:extLst>
          </p:cNvPr>
          <p:cNvSpPr>
            <a:spLocks noGrp="1"/>
          </p:cNvSpPr>
          <p:nvPr>
            <p:ph type="title"/>
          </p:nvPr>
        </p:nvSpPr>
        <p:spPr/>
        <p:txBody>
          <a:bodyPr/>
          <a:lstStyle/>
          <a:p>
            <a:r>
              <a:rPr lang="en-IN" dirty="0"/>
              <a:t>Radio waves</a:t>
            </a:r>
          </a:p>
        </p:txBody>
      </p:sp>
      <p:sp>
        <p:nvSpPr>
          <p:cNvPr id="3" name="Content Placeholder 2">
            <a:extLst>
              <a:ext uri="{FF2B5EF4-FFF2-40B4-BE49-F238E27FC236}">
                <a16:creationId xmlns:a16="http://schemas.microsoft.com/office/drawing/2014/main" id="{12DCDEDD-6934-77E3-78A5-EED28BFC6B83}"/>
              </a:ext>
            </a:extLst>
          </p:cNvPr>
          <p:cNvSpPr>
            <a:spLocks noGrp="1"/>
          </p:cNvSpPr>
          <p:nvPr>
            <p:ph idx="1"/>
          </p:nvPr>
        </p:nvSpPr>
        <p:spPr/>
        <p:txBody>
          <a:bodyPr>
            <a:normAutofit fontScale="92500" lnSpcReduction="10000"/>
          </a:bodyPr>
          <a:lstStyle/>
          <a:p>
            <a:r>
              <a:rPr lang="en-US" sz="1800" dirty="0"/>
              <a:t>Electromagnetic waves ranging in frequencies between 3 kHz and 1 GHz are normally called </a:t>
            </a:r>
            <a:r>
              <a:rPr lang="en-US" sz="1800" b="1" dirty="0"/>
              <a:t>radio waves</a:t>
            </a:r>
            <a:r>
              <a:rPr lang="en-US" sz="1800" dirty="0"/>
              <a:t>; waves ranging in frequencies between 1 and 300 GHz are called </a:t>
            </a:r>
            <a:r>
              <a:rPr lang="en-US" sz="1800" b="1" dirty="0"/>
              <a:t>microwaves</a:t>
            </a:r>
          </a:p>
          <a:p>
            <a:r>
              <a:rPr lang="en-US" sz="1800" dirty="0"/>
              <a:t>However, the behavior of the waves, rather than the frequencies, is a better criterion for classification</a:t>
            </a:r>
          </a:p>
          <a:p>
            <a:r>
              <a:rPr lang="en-US" sz="1800" dirty="0"/>
              <a:t>Radio waves are omnidirectional</a:t>
            </a:r>
          </a:p>
          <a:p>
            <a:r>
              <a:rPr lang="en-US" sz="1800" dirty="0"/>
              <a:t>When an antenna transmits radio waves, they are propagated in all directions. This means that the sending and receiving antennas do not have to be aligned. A sending antenna sends waves that can be received by any receiving antenna.</a:t>
            </a:r>
          </a:p>
          <a:p>
            <a:r>
              <a:rPr lang="en-US" sz="1800" dirty="0"/>
              <a:t>The omnidirectional property has a disadvantage, too. The radio waves transmitted by one antenna are susceptible to interference by another antenna that may send signals using the same frequency or band.</a:t>
            </a:r>
          </a:p>
          <a:p>
            <a:r>
              <a:rPr lang="en-US" sz="1800" dirty="0"/>
              <a:t>Radio waves, particularly those waves that propagate in the sky mode, can travel long distances</a:t>
            </a:r>
          </a:p>
          <a:p>
            <a:r>
              <a:rPr lang="en-US" sz="1800" dirty="0"/>
              <a:t>This makes radio waves a good candidate for long-distance broadcasting such as AM radio</a:t>
            </a:r>
          </a:p>
          <a:p>
            <a:r>
              <a:rPr lang="en-US" sz="1800" dirty="0"/>
              <a:t>Radio waves, particularly those of low and medium frequencies, can penetrate walls. This characteristic can be both an advantage and a disadvantage. It is an advantage because, an AM radio can receive signals inside a building. It is a disadvantage because we cannot isolate a communication to just inside or outside a building. </a:t>
            </a:r>
          </a:p>
          <a:p>
            <a:r>
              <a:rPr lang="en-US" sz="1800" dirty="0"/>
              <a:t>The radio wave band is relatively narrow, just under 1 GHz, compared to the microwave band</a:t>
            </a:r>
            <a:endParaRPr lang="en-IN" sz="1800" dirty="0"/>
          </a:p>
        </p:txBody>
      </p:sp>
    </p:spTree>
    <p:extLst>
      <p:ext uri="{BB962C8B-B14F-4D97-AF65-F5344CB8AC3E}">
        <p14:creationId xmlns:p14="http://schemas.microsoft.com/office/powerpoint/2010/main" val="235039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6480-F2D8-EA06-277E-3A77554CD822}"/>
              </a:ext>
            </a:extLst>
          </p:cNvPr>
          <p:cNvSpPr>
            <a:spLocks noGrp="1"/>
          </p:cNvSpPr>
          <p:nvPr>
            <p:ph type="title"/>
          </p:nvPr>
        </p:nvSpPr>
        <p:spPr/>
        <p:txBody>
          <a:bodyPr/>
          <a:lstStyle/>
          <a:p>
            <a:r>
              <a:rPr lang="en-IN" dirty="0"/>
              <a:t>Radio waves</a:t>
            </a:r>
          </a:p>
        </p:txBody>
      </p:sp>
      <p:sp>
        <p:nvSpPr>
          <p:cNvPr id="3" name="Content Placeholder 2">
            <a:extLst>
              <a:ext uri="{FF2B5EF4-FFF2-40B4-BE49-F238E27FC236}">
                <a16:creationId xmlns:a16="http://schemas.microsoft.com/office/drawing/2014/main" id="{12DCDEDD-6934-77E3-78A5-EED28BFC6B83}"/>
              </a:ext>
            </a:extLst>
          </p:cNvPr>
          <p:cNvSpPr>
            <a:spLocks noGrp="1"/>
          </p:cNvSpPr>
          <p:nvPr>
            <p:ph idx="1"/>
          </p:nvPr>
        </p:nvSpPr>
        <p:spPr/>
        <p:txBody>
          <a:bodyPr>
            <a:normAutofit fontScale="92500" lnSpcReduction="10000"/>
          </a:bodyPr>
          <a:lstStyle/>
          <a:p>
            <a:r>
              <a:rPr lang="en-US" sz="1800" dirty="0"/>
              <a:t>Electromagnetic waves ranging in frequencies between 3 kHz and 1 GHz are normally called </a:t>
            </a:r>
            <a:r>
              <a:rPr lang="en-US" sz="1800" b="1" dirty="0"/>
              <a:t>radio waves</a:t>
            </a:r>
            <a:r>
              <a:rPr lang="en-US" sz="1800" dirty="0"/>
              <a:t>; waves ranging in frequencies between 1 and 300 GHz are called </a:t>
            </a:r>
            <a:r>
              <a:rPr lang="en-US" sz="1800" b="1" dirty="0"/>
              <a:t>microwaves</a:t>
            </a:r>
          </a:p>
          <a:p>
            <a:r>
              <a:rPr lang="en-US" sz="1800" dirty="0"/>
              <a:t>However, the behavior of the waves, rather than the frequencies, is a better criterion for classification</a:t>
            </a:r>
          </a:p>
          <a:p>
            <a:r>
              <a:rPr lang="en-US" sz="1800" dirty="0"/>
              <a:t>Radio waves are omnidirectional</a:t>
            </a:r>
          </a:p>
          <a:p>
            <a:r>
              <a:rPr lang="en-US" sz="1800" dirty="0"/>
              <a:t>When an antenna transmits radio waves, they are propagated in all directions. This means that the sending and receiving antennas do not have to be aligned. A sending antenna sends waves that can be received by any receiving antenna.</a:t>
            </a:r>
          </a:p>
          <a:p>
            <a:r>
              <a:rPr lang="en-US" sz="1800" dirty="0"/>
              <a:t>The omnidirectional property has a disadvantage, too. The radio waves transmitted by one antenna are susceptible to interference by another antenna that may send signals using the same frequency or band.</a:t>
            </a:r>
          </a:p>
          <a:p>
            <a:r>
              <a:rPr lang="en-US" sz="1800" dirty="0"/>
              <a:t>Radio waves, particularly those waves that propagate in the sky mode, can travel long distances</a:t>
            </a:r>
          </a:p>
          <a:p>
            <a:r>
              <a:rPr lang="en-US" sz="1800" dirty="0"/>
              <a:t>This makes radio waves a good candidate for long-distance broadcasting such as AM radio</a:t>
            </a:r>
          </a:p>
          <a:p>
            <a:r>
              <a:rPr lang="en-US" sz="1800" dirty="0"/>
              <a:t>Radio waves, particularly those of low and medium frequencies, can penetrate walls. This characteristic can be both an advantage and a disadvantage. It is an advantage because, an AM radio can receive signals inside a building. It is a disadvantage because we cannot isolate a communication to just inside or outside a building. </a:t>
            </a:r>
          </a:p>
          <a:p>
            <a:r>
              <a:rPr lang="en-US" sz="1800" dirty="0"/>
              <a:t>The radio wave band is relatively narrow, just under 1 GHz, compared to the microwave band</a:t>
            </a:r>
            <a:endParaRPr lang="en-IN" sz="1800" dirty="0"/>
          </a:p>
        </p:txBody>
      </p:sp>
    </p:spTree>
    <p:extLst>
      <p:ext uri="{BB962C8B-B14F-4D97-AF65-F5344CB8AC3E}">
        <p14:creationId xmlns:p14="http://schemas.microsoft.com/office/powerpoint/2010/main" val="1168072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6480-F2D8-EA06-277E-3A77554CD822}"/>
              </a:ext>
            </a:extLst>
          </p:cNvPr>
          <p:cNvSpPr>
            <a:spLocks noGrp="1"/>
          </p:cNvSpPr>
          <p:nvPr>
            <p:ph type="title"/>
          </p:nvPr>
        </p:nvSpPr>
        <p:spPr/>
        <p:txBody>
          <a:bodyPr/>
          <a:lstStyle/>
          <a:p>
            <a:r>
              <a:rPr lang="en-IN" dirty="0"/>
              <a:t>Microwaves</a:t>
            </a:r>
          </a:p>
        </p:txBody>
      </p:sp>
      <p:sp>
        <p:nvSpPr>
          <p:cNvPr id="3" name="Content Placeholder 2">
            <a:extLst>
              <a:ext uri="{FF2B5EF4-FFF2-40B4-BE49-F238E27FC236}">
                <a16:creationId xmlns:a16="http://schemas.microsoft.com/office/drawing/2014/main" id="{12DCDEDD-6934-77E3-78A5-EED28BFC6B83}"/>
              </a:ext>
            </a:extLst>
          </p:cNvPr>
          <p:cNvSpPr>
            <a:spLocks noGrp="1"/>
          </p:cNvSpPr>
          <p:nvPr>
            <p:ph idx="1"/>
          </p:nvPr>
        </p:nvSpPr>
        <p:spPr/>
        <p:txBody>
          <a:bodyPr>
            <a:normAutofit lnSpcReduction="10000"/>
          </a:bodyPr>
          <a:lstStyle/>
          <a:p>
            <a:r>
              <a:rPr lang="en-US" sz="1800" dirty="0"/>
              <a:t>Electromagnetic waves having frequencies between 1 and 300 GHz are called </a:t>
            </a:r>
            <a:r>
              <a:rPr lang="en-US" sz="1800" b="1" dirty="0"/>
              <a:t>microwaves</a:t>
            </a:r>
            <a:endParaRPr lang="en-US" sz="1800" dirty="0"/>
          </a:p>
          <a:p>
            <a:r>
              <a:rPr lang="en-US" sz="1800" dirty="0"/>
              <a:t>Microwaves are unidirectional. When an antenna transmits microwaves, they can be narrowly focused. This means that the sending and receiving antennas need to be aligned. The unidirectional property has an obvious advantage. A pair of antennas can be aligned without interfering with another pair of aligned antennas. </a:t>
            </a:r>
          </a:p>
          <a:p>
            <a:r>
              <a:rPr lang="en-US" sz="1800" dirty="0"/>
              <a:t>Microwave propagation is line-of-sight. Since the towers with the mounted antennas need to be in direct sight of each other, towers that are far apart need to be very tall.</a:t>
            </a:r>
          </a:p>
          <a:p>
            <a:r>
              <a:rPr lang="en-US" sz="1800" dirty="0"/>
              <a:t>The curvature of the earth as well as other blocking obstacles do not allow two short towers to communicate by using microwaves. </a:t>
            </a:r>
          </a:p>
          <a:p>
            <a:r>
              <a:rPr lang="en-US" sz="1800" dirty="0"/>
              <a:t>Repeaters are often needed for long distance communication.</a:t>
            </a:r>
          </a:p>
          <a:p>
            <a:r>
              <a:rPr lang="en-US" sz="1800" dirty="0"/>
              <a:t>Very high-frequency microwaves cannot penetrate walls. This characteristic can be a disadvantage if receivers are inside buildings.</a:t>
            </a:r>
          </a:p>
          <a:p>
            <a:r>
              <a:rPr lang="en-US" sz="1800" dirty="0"/>
              <a:t>Microwaves, due to their unidirectional properties, are very useful when </a:t>
            </a:r>
            <a:r>
              <a:rPr lang="en-US" sz="1800" b="1" dirty="0"/>
              <a:t>unicast </a:t>
            </a:r>
            <a:r>
              <a:rPr lang="en-US" sz="1800" dirty="0"/>
              <a:t>(one-to-one) communication is needed between the sender and the receiver. They are used in cellular phones, satellite networks, and wireless LANs.</a:t>
            </a:r>
          </a:p>
        </p:txBody>
      </p:sp>
    </p:spTree>
    <p:extLst>
      <p:ext uri="{BB962C8B-B14F-4D97-AF65-F5344CB8AC3E}">
        <p14:creationId xmlns:p14="http://schemas.microsoft.com/office/powerpoint/2010/main" val="3566411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6480-F2D8-EA06-277E-3A77554CD822}"/>
              </a:ext>
            </a:extLst>
          </p:cNvPr>
          <p:cNvSpPr>
            <a:spLocks noGrp="1"/>
          </p:cNvSpPr>
          <p:nvPr>
            <p:ph type="title"/>
          </p:nvPr>
        </p:nvSpPr>
        <p:spPr/>
        <p:txBody>
          <a:bodyPr/>
          <a:lstStyle/>
          <a:p>
            <a:r>
              <a:rPr lang="en-IN" dirty="0"/>
              <a:t>Infrared</a:t>
            </a:r>
          </a:p>
        </p:txBody>
      </p:sp>
      <p:sp>
        <p:nvSpPr>
          <p:cNvPr id="3" name="Content Placeholder 2">
            <a:extLst>
              <a:ext uri="{FF2B5EF4-FFF2-40B4-BE49-F238E27FC236}">
                <a16:creationId xmlns:a16="http://schemas.microsoft.com/office/drawing/2014/main" id="{12DCDEDD-6934-77E3-78A5-EED28BFC6B83}"/>
              </a:ext>
            </a:extLst>
          </p:cNvPr>
          <p:cNvSpPr>
            <a:spLocks noGrp="1"/>
          </p:cNvSpPr>
          <p:nvPr>
            <p:ph idx="1"/>
          </p:nvPr>
        </p:nvSpPr>
        <p:spPr/>
        <p:txBody>
          <a:bodyPr>
            <a:normAutofit/>
          </a:bodyPr>
          <a:lstStyle/>
          <a:p>
            <a:r>
              <a:rPr lang="en-US" sz="1800" b="1" dirty="0"/>
              <a:t>Infrared waves</a:t>
            </a:r>
            <a:r>
              <a:rPr lang="en-US" sz="1800" dirty="0"/>
              <a:t>, with frequencies from 300 GHz to 400 THz (wavelengths from 1 mm to 770 nm), can be used for short-range communication</a:t>
            </a:r>
          </a:p>
          <a:p>
            <a:r>
              <a:rPr lang="en-US" sz="1800" dirty="0"/>
              <a:t>Infrared waves, having high frequencies, cannot penetrate walls. This advantage prevents interference between one system and another; a short-range communication system in one room cannot be affected by another system in the next room. </a:t>
            </a:r>
          </a:p>
          <a:p>
            <a:r>
              <a:rPr lang="en-US" sz="1800" dirty="0"/>
              <a:t>When we use our infrared remote control, we do not interfere with the use of the remote by our neighbors </a:t>
            </a:r>
          </a:p>
          <a:p>
            <a:r>
              <a:rPr lang="en-US" sz="1800" dirty="0"/>
              <a:t>However, this same characteristic makes infrared signals useless for long-range communication</a:t>
            </a:r>
          </a:p>
          <a:p>
            <a:r>
              <a:rPr lang="en-US" sz="1800" dirty="0"/>
              <a:t>In addition, we cannot use infrared waves outside a building because the sun’s rays contain infrared waves that can interfere with the communication</a:t>
            </a:r>
          </a:p>
          <a:p>
            <a:endParaRPr lang="en-US" sz="1800" dirty="0"/>
          </a:p>
        </p:txBody>
      </p:sp>
    </p:spTree>
    <p:extLst>
      <p:ext uri="{BB962C8B-B14F-4D97-AF65-F5344CB8AC3E}">
        <p14:creationId xmlns:p14="http://schemas.microsoft.com/office/powerpoint/2010/main" val="3689321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1094-2D94-3FA5-C9D9-508282576453}"/>
              </a:ext>
            </a:extLst>
          </p:cNvPr>
          <p:cNvSpPr>
            <a:spLocks noGrp="1"/>
          </p:cNvSpPr>
          <p:nvPr>
            <p:ph type="title"/>
          </p:nvPr>
        </p:nvSpPr>
        <p:spPr/>
        <p:txBody>
          <a:bodyPr/>
          <a:lstStyle/>
          <a:p>
            <a:r>
              <a:rPr lang="en-IN" dirty="0"/>
              <a:t>Metropolitan Area Network (MAN)</a:t>
            </a:r>
          </a:p>
        </p:txBody>
      </p:sp>
      <p:sp>
        <p:nvSpPr>
          <p:cNvPr id="3" name="Content Placeholder 2">
            <a:extLst>
              <a:ext uri="{FF2B5EF4-FFF2-40B4-BE49-F238E27FC236}">
                <a16:creationId xmlns:a16="http://schemas.microsoft.com/office/drawing/2014/main" id="{6B5DCF80-3211-2A67-F54F-1CF51D68D2DA}"/>
              </a:ext>
            </a:extLst>
          </p:cNvPr>
          <p:cNvSpPr>
            <a:spLocks noGrp="1"/>
          </p:cNvSpPr>
          <p:nvPr>
            <p:ph idx="1"/>
          </p:nvPr>
        </p:nvSpPr>
        <p:spPr/>
        <p:txBody>
          <a:bodyPr/>
          <a:lstStyle/>
          <a:p>
            <a:r>
              <a:rPr lang="en-US" dirty="0"/>
              <a:t>A MAN (Metropolitan Area Network) covers a city</a:t>
            </a:r>
          </a:p>
          <a:p>
            <a:r>
              <a:rPr lang="en-US" dirty="0"/>
              <a:t>The best-known examples of MANs are the cable television networks available in many cities</a:t>
            </a:r>
          </a:p>
          <a:p>
            <a:r>
              <a:rPr lang="en-US" dirty="0"/>
              <a:t>See figure</a:t>
            </a:r>
            <a:endParaRPr lang="en-IN" dirty="0"/>
          </a:p>
        </p:txBody>
      </p:sp>
    </p:spTree>
    <p:extLst>
      <p:ext uri="{BB962C8B-B14F-4D97-AF65-F5344CB8AC3E}">
        <p14:creationId xmlns:p14="http://schemas.microsoft.com/office/powerpoint/2010/main" val="563053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F2B7-8E00-CF16-2836-ABD2812EA4E1}"/>
              </a:ext>
            </a:extLst>
          </p:cNvPr>
          <p:cNvSpPr>
            <a:spLocks noGrp="1"/>
          </p:cNvSpPr>
          <p:nvPr>
            <p:ph type="title"/>
          </p:nvPr>
        </p:nvSpPr>
        <p:spPr/>
        <p:txBody>
          <a:bodyPr/>
          <a:lstStyle/>
          <a:p>
            <a:r>
              <a:rPr lang="en-IN" dirty="0"/>
              <a:t>MAN</a:t>
            </a:r>
          </a:p>
        </p:txBody>
      </p:sp>
      <p:sp>
        <p:nvSpPr>
          <p:cNvPr id="3" name="Content Placeholder 2">
            <a:extLst>
              <a:ext uri="{FF2B5EF4-FFF2-40B4-BE49-F238E27FC236}">
                <a16:creationId xmlns:a16="http://schemas.microsoft.com/office/drawing/2014/main" id="{646D048C-E290-92FF-D83F-99ED63CD5BA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0E521B5-271F-2FB2-EF7B-75AB2AB9FF81}"/>
              </a:ext>
            </a:extLst>
          </p:cNvPr>
          <p:cNvPicPr>
            <a:picLocks noChangeAspect="1"/>
          </p:cNvPicPr>
          <p:nvPr/>
        </p:nvPicPr>
        <p:blipFill>
          <a:blip r:embed="rId2"/>
          <a:stretch>
            <a:fillRect/>
          </a:stretch>
        </p:blipFill>
        <p:spPr>
          <a:xfrm>
            <a:off x="1826274" y="1761099"/>
            <a:ext cx="8375963" cy="4415864"/>
          </a:xfrm>
          <a:prstGeom prst="rect">
            <a:avLst/>
          </a:prstGeom>
        </p:spPr>
      </p:pic>
    </p:spTree>
    <p:extLst>
      <p:ext uri="{BB962C8B-B14F-4D97-AF65-F5344CB8AC3E}">
        <p14:creationId xmlns:p14="http://schemas.microsoft.com/office/powerpoint/2010/main" val="3305816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E006-6E25-E4A0-554F-F9529CD4B374}"/>
              </a:ext>
            </a:extLst>
          </p:cNvPr>
          <p:cNvSpPr>
            <a:spLocks noGrp="1"/>
          </p:cNvSpPr>
          <p:nvPr>
            <p:ph type="title"/>
          </p:nvPr>
        </p:nvSpPr>
        <p:spPr/>
        <p:txBody>
          <a:bodyPr/>
          <a:lstStyle/>
          <a:p>
            <a:r>
              <a:rPr lang="en-IN" dirty="0"/>
              <a:t>Peer-to-Peer (P2P) System</a:t>
            </a:r>
          </a:p>
        </p:txBody>
      </p:sp>
      <p:sp>
        <p:nvSpPr>
          <p:cNvPr id="3" name="Content Placeholder 2">
            <a:extLst>
              <a:ext uri="{FF2B5EF4-FFF2-40B4-BE49-F238E27FC236}">
                <a16:creationId xmlns:a16="http://schemas.microsoft.com/office/drawing/2014/main" id="{20194290-390B-D133-15AB-35899683D4C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E7010E-2288-8DD7-358B-E8A4E3CBDF8F}"/>
              </a:ext>
            </a:extLst>
          </p:cNvPr>
          <p:cNvPicPr>
            <a:picLocks noChangeAspect="1"/>
          </p:cNvPicPr>
          <p:nvPr/>
        </p:nvPicPr>
        <p:blipFill>
          <a:blip r:embed="rId2"/>
          <a:stretch>
            <a:fillRect/>
          </a:stretch>
        </p:blipFill>
        <p:spPr>
          <a:xfrm>
            <a:off x="1538944" y="1988170"/>
            <a:ext cx="8950969" cy="4028516"/>
          </a:xfrm>
          <a:prstGeom prst="rect">
            <a:avLst/>
          </a:prstGeom>
        </p:spPr>
      </p:pic>
    </p:spTree>
    <p:extLst>
      <p:ext uri="{BB962C8B-B14F-4D97-AF65-F5344CB8AC3E}">
        <p14:creationId xmlns:p14="http://schemas.microsoft.com/office/powerpoint/2010/main" val="3501678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FDC6-B872-B086-EE94-8C090B1440BE}"/>
              </a:ext>
            </a:extLst>
          </p:cNvPr>
          <p:cNvSpPr>
            <a:spLocks noGrp="1"/>
          </p:cNvSpPr>
          <p:nvPr>
            <p:ph type="title"/>
          </p:nvPr>
        </p:nvSpPr>
        <p:spPr/>
        <p:txBody>
          <a:bodyPr/>
          <a:lstStyle/>
          <a:p>
            <a:r>
              <a:rPr lang="en-IN" dirty="0"/>
              <a:t>Wide Area Network (WAN)</a:t>
            </a:r>
          </a:p>
        </p:txBody>
      </p:sp>
      <p:sp>
        <p:nvSpPr>
          <p:cNvPr id="3" name="Content Placeholder 2">
            <a:extLst>
              <a:ext uri="{FF2B5EF4-FFF2-40B4-BE49-F238E27FC236}">
                <a16:creationId xmlns:a16="http://schemas.microsoft.com/office/drawing/2014/main" id="{70A71FD3-B973-48A4-C3A1-C4B73F22B357}"/>
              </a:ext>
            </a:extLst>
          </p:cNvPr>
          <p:cNvSpPr>
            <a:spLocks noGrp="1"/>
          </p:cNvSpPr>
          <p:nvPr>
            <p:ph idx="1"/>
          </p:nvPr>
        </p:nvSpPr>
        <p:spPr/>
        <p:txBody>
          <a:bodyPr>
            <a:normAutofit fontScale="85000" lnSpcReduction="10000"/>
          </a:bodyPr>
          <a:lstStyle/>
          <a:p>
            <a:r>
              <a:rPr lang="en-US" dirty="0"/>
              <a:t>A </a:t>
            </a:r>
            <a:r>
              <a:rPr lang="en-US" b="1" dirty="0"/>
              <a:t>Wide Area Network (WAN)</a:t>
            </a:r>
            <a:r>
              <a:rPr lang="en-US" dirty="0"/>
              <a:t> spans a large geographical area, often a  country or continent</a:t>
            </a:r>
          </a:p>
          <a:p>
            <a:r>
              <a:rPr lang="en-US" dirty="0"/>
              <a:t>In most WANs, the network consists of two distinct components: </a:t>
            </a:r>
            <a:r>
              <a:rPr lang="en-US" b="1" dirty="0"/>
              <a:t>transmission  lines </a:t>
            </a:r>
            <a:r>
              <a:rPr lang="en-US" dirty="0"/>
              <a:t>and </a:t>
            </a:r>
            <a:r>
              <a:rPr lang="en-US" b="1" dirty="0"/>
              <a:t>switching elements</a:t>
            </a:r>
          </a:p>
          <a:p>
            <a:r>
              <a:rPr lang="en-US" dirty="0"/>
              <a:t>Transmission lines move bits between machines.  They can be made of copper wire, optical fiber, or even radio links. Most companies do not have their own transmission lines, so instead they lease the lines  from a telecommunications company. </a:t>
            </a:r>
          </a:p>
          <a:p>
            <a:r>
              <a:rPr lang="en-US" dirty="0"/>
              <a:t>Switching elements, or just switches, are  specialized computers that connect two or more transmission lines. When data  arrive on an incoming line, the switching element must choose an outgoing line on  which to forward them. These switching computers have been called by various  names in the past; the name </a:t>
            </a:r>
            <a:r>
              <a:rPr lang="en-US" b="1" dirty="0"/>
              <a:t>router </a:t>
            </a:r>
            <a:r>
              <a:rPr lang="en-US" dirty="0"/>
              <a:t>is now most commonly used. (See figure)</a:t>
            </a:r>
          </a:p>
          <a:p>
            <a:endParaRPr lang="en-IN" dirty="0"/>
          </a:p>
        </p:txBody>
      </p:sp>
    </p:spTree>
    <p:extLst>
      <p:ext uri="{BB962C8B-B14F-4D97-AF65-F5344CB8AC3E}">
        <p14:creationId xmlns:p14="http://schemas.microsoft.com/office/powerpoint/2010/main" val="30695741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680C-462D-CE8A-C4A2-1CE0521093F5}"/>
              </a:ext>
            </a:extLst>
          </p:cNvPr>
          <p:cNvSpPr>
            <a:spLocks noGrp="1"/>
          </p:cNvSpPr>
          <p:nvPr>
            <p:ph type="title"/>
          </p:nvPr>
        </p:nvSpPr>
        <p:spPr/>
        <p:txBody>
          <a:bodyPr/>
          <a:lstStyle/>
          <a:p>
            <a:r>
              <a:rPr lang="en-IN" dirty="0"/>
              <a:t>WAN</a:t>
            </a:r>
          </a:p>
        </p:txBody>
      </p:sp>
      <p:sp>
        <p:nvSpPr>
          <p:cNvPr id="3" name="Content Placeholder 2">
            <a:extLst>
              <a:ext uri="{FF2B5EF4-FFF2-40B4-BE49-F238E27FC236}">
                <a16:creationId xmlns:a16="http://schemas.microsoft.com/office/drawing/2014/main" id="{A49D01D0-2370-4CE0-ED75-4A993ABAC3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0C765CD-75BD-FA06-23AC-1D78BA234D55}"/>
              </a:ext>
            </a:extLst>
          </p:cNvPr>
          <p:cNvPicPr>
            <a:picLocks noChangeAspect="1"/>
          </p:cNvPicPr>
          <p:nvPr/>
        </p:nvPicPr>
        <p:blipFill>
          <a:blip r:embed="rId2"/>
          <a:stretch>
            <a:fillRect/>
          </a:stretch>
        </p:blipFill>
        <p:spPr>
          <a:xfrm>
            <a:off x="2600734" y="1959962"/>
            <a:ext cx="6337784" cy="4217001"/>
          </a:xfrm>
          <a:prstGeom prst="rect">
            <a:avLst/>
          </a:prstGeom>
        </p:spPr>
      </p:pic>
    </p:spTree>
    <p:extLst>
      <p:ext uri="{BB962C8B-B14F-4D97-AF65-F5344CB8AC3E}">
        <p14:creationId xmlns:p14="http://schemas.microsoft.com/office/powerpoint/2010/main" val="34729130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2FE7-4D20-FC10-18D4-CE765C64AE06}"/>
              </a:ext>
            </a:extLst>
          </p:cNvPr>
          <p:cNvSpPr>
            <a:spLocks noGrp="1"/>
          </p:cNvSpPr>
          <p:nvPr>
            <p:ph type="title"/>
          </p:nvPr>
        </p:nvSpPr>
        <p:spPr/>
        <p:txBody>
          <a:bodyPr/>
          <a:lstStyle/>
          <a:p>
            <a:r>
              <a:rPr lang="en-IN" dirty="0"/>
              <a:t>WAN Connecting LANs</a:t>
            </a:r>
          </a:p>
        </p:txBody>
      </p:sp>
      <p:sp>
        <p:nvSpPr>
          <p:cNvPr id="3" name="Content Placeholder 2">
            <a:extLst>
              <a:ext uri="{FF2B5EF4-FFF2-40B4-BE49-F238E27FC236}">
                <a16:creationId xmlns:a16="http://schemas.microsoft.com/office/drawing/2014/main" id="{3BD5EF7E-FEF6-47A0-8DE5-A526933B37B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1B2FC9-E0EF-3173-774D-67CB46888F14}"/>
              </a:ext>
            </a:extLst>
          </p:cNvPr>
          <p:cNvPicPr>
            <a:picLocks noChangeAspect="1"/>
          </p:cNvPicPr>
          <p:nvPr/>
        </p:nvPicPr>
        <p:blipFill>
          <a:blip r:embed="rId2"/>
          <a:stretch>
            <a:fillRect/>
          </a:stretch>
        </p:blipFill>
        <p:spPr>
          <a:xfrm>
            <a:off x="1507543" y="2534368"/>
            <a:ext cx="8426852" cy="1789264"/>
          </a:xfrm>
          <a:prstGeom prst="rect">
            <a:avLst/>
          </a:prstGeom>
        </p:spPr>
      </p:pic>
    </p:spTree>
    <p:extLst>
      <p:ext uri="{BB962C8B-B14F-4D97-AF65-F5344CB8AC3E}">
        <p14:creationId xmlns:p14="http://schemas.microsoft.com/office/powerpoint/2010/main" val="3715231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B49F-DC84-C57A-49D3-D78F0BE091B4}"/>
              </a:ext>
            </a:extLst>
          </p:cNvPr>
          <p:cNvSpPr>
            <a:spLocks noGrp="1"/>
          </p:cNvSpPr>
          <p:nvPr>
            <p:ph type="title"/>
          </p:nvPr>
        </p:nvSpPr>
        <p:spPr/>
        <p:txBody>
          <a:bodyPr/>
          <a:lstStyle/>
          <a:p>
            <a:r>
              <a:rPr lang="en-IN" dirty="0"/>
              <a:t>Internetwork</a:t>
            </a:r>
          </a:p>
        </p:txBody>
      </p:sp>
      <p:sp>
        <p:nvSpPr>
          <p:cNvPr id="3" name="Content Placeholder 2">
            <a:extLst>
              <a:ext uri="{FF2B5EF4-FFF2-40B4-BE49-F238E27FC236}">
                <a16:creationId xmlns:a16="http://schemas.microsoft.com/office/drawing/2014/main" id="{B1ED217B-E601-291E-5640-ABC45A7F3060}"/>
              </a:ext>
            </a:extLst>
          </p:cNvPr>
          <p:cNvSpPr>
            <a:spLocks noGrp="1"/>
          </p:cNvSpPr>
          <p:nvPr>
            <p:ph idx="1"/>
          </p:nvPr>
        </p:nvSpPr>
        <p:spPr/>
        <p:txBody>
          <a:bodyPr>
            <a:normAutofit fontScale="92500" lnSpcReduction="10000"/>
          </a:bodyPr>
          <a:lstStyle/>
          <a:p>
            <a:r>
              <a:rPr lang="en-US" dirty="0"/>
              <a:t>Many networks exist in the world, often with different hardware and software</a:t>
            </a:r>
          </a:p>
          <a:p>
            <a:r>
              <a:rPr lang="en-US" dirty="0"/>
              <a:t>People connected to one network often want to communicate with people attached  to a different one</a:t>
            </a:r>
          </a:p>
          <a:p>
            <a:r>
              <a:rPr lang="en-US" dirty="0"/>
              <a:t>The fulfillment of this desire requires that different, and frequently incompatible, networks be connected</a:t>
            </a:r>
          </a:p>
          <a:p>
            <a:r>
              <a:rPr lang="en-US" dirty="0"/>
              <a:t>A collection of interconnected networks is called an </a:t>
            </a:r>
            <a:r>
              <a:rPr lang="en-US" b="1" dirty="0"/>
              <a:t>internetwork </a:t>
            </a:r>
            <a:r>
              <a:rPr lang="en-US" dirty="0"/>
              <a:t>or </a:t>
            </a:r>
            <a:r>
              <a:rPr lang="en-US" b="1" dirty="0"/>
              <a:t>internet</a:t>
            </a:r>
          </a:p>
          <a:p>
            <a:r>
              <a:rPr lang="en-US" dirty="0"/>
              <a:t>The general name for a machine that makes a connection between two or  more networks and provides the necessary translation, both in terms of hardware  and software, is a </a:t>
            </a:r>
            <a:r>
              <a:rPr lang="en-US" b="1" dirty="0"/>
              <a:t>gateway</a:t>
            </a:r>
            <a:endParaRPr lang="en-IN" b="1" dirty="0"/>
          </a:p>
        </p:txBody>
      </p:sp>
    </p:spTree>
    <p:extLst>
      <p:ext uri="{BB962C8B-B14F-4D97-AF65-F5344CB8AC3E}">
        <p14:creationId xmlns:p14="http://schemas.microsoft.com/office/powerpoint/2010/main" val="4305645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456A-E86E-FED0-07C7-0C7A407E0A8F}"/>
              </a:ext>
            </a:extLst>
          </p:cNvPr>
          <p:cNvSpPr>
            <a:spLocks noGrp="1"/>
          </p:cNvSpPr>
          <p:nvPr>
            <p:ph type="title"/>
          </p:nvPr>
        </p:nvSpPr>
        <p:spPr/>
        <p:txBody>
          <a:bodyPr/>
          <a:lstStyle/>
          <a:p>
            <a:r>
              <a:rPr lang="en-IN" dirty="0"/>
              <a:t>Protocol</a:t>
            </a:r>
          </a:p>
        </p:txBody>
      </p:sp>
      <p:sp>
        <p:nvSpPr>
          <p:cNvPr id="3" name="Content Placeholder 2">
            <a:extLst>
              <a:ext uri="{FF2B5EF4-FFF2-40B4-BE49-F238E27FC236}">
                <a16:creationId xmlns:a16="http://schemas.microsoft.com/office/drawing/2014/main" id="{A7D733E1-FE41-81FC-2844-7F13799AC180}"/>
              </a:ext>
            </a:extLst>
          </p:cNvPr>
          <p:cNvSpPr>
            <a:spLocks noGrp="1"/>
          </p:cNvSpPr>
          <p:nvPr>
            <p:ph idx="1"/>
          </p:nvPr>
        </p:nvSpPr>
        <p:spPr/>
        <p:txBody>
          <a:bodyPr>
            <a:normAutofit/>
          </a:bodyPr>
          <a:lstStyle/>
          <a:p>
            <a:r>
              <a:rPr lang="en-US" dirty="0"/>
              <a:t>Communication between two people or two devices needs to follow some </a:t>
            </a:r>
            <a:r>
              <a:rPr lang="en-US" b="1" dirty="0"/>
              <a:t>protocol</a:t>
            </a:r>
          </a:p>
          <a:p>
            <a:r>
              <a:rPr lang="en-US" dirty="0"/>
              <a:t>A protocol is a set of rules that governs communication</a:t>
            </a:r>
          </a:p>
          <a:p>
            <a:r>
              <a:rPr lang="en-US" dirty="0"/>
              <a:t>For example, in a face-to-face communication between two persons, there is a set of implicit rules in each culture that define how two persons should start the communication, how to continue the communication, and how to end the communication</a:t>
            </a:r>
          </a:p>
          <a:p>
            <a:r>
              <a:rPr lang="en-US" dirty="0"/>
              <a:t>Similarly, in a telephone conversation, there are a set of rules that we need to follow</a:t>
            </a:r>
            <a:endParaRPr lang="en-IN" dirty="0"/>
          </a:p>
        </p:txBody>
      </p:sp>
    </p:spTree>
    <p:extLst>
      <p:ext uri="{BB962C8B-B14F-4D97-AF65-F5344CB8AC3E}">
        <p14:creationId xmlns:p14="http://schemas.microsoft.com/office/powerpoint/2010/main" val="20938056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Network Software</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fontScale="85000" lnSpcReduction="20000"/>
          </a:bodyPr>
          <a:lstStyle/>
          <a:p>
            <a:r>
              <a:rPr lang="en-US" dirty="0"/>
              <a:t>The first computer networks were designed with the hardware as the main  concern and the software as an afterthought</a:t>
            </a:r>
          </a:p>
          <a:p>
            <a:r>
              <a:rPr lang="en-US" dirty="0"/>
              <a:t>This strategy no longer works</a:t>
            </a:r>
          </a:p>
          <a:p>
            <a:r>
              <a:rPr lang="en-US" dirty="0"/>
              <a:t>Network software is now highly structured using a </a:t>
            </a:r>
            <a:r>
              <a:rPr lang="en-US" b="1" dirty="0"/>
              <a:t>protocol stack</a:t>
            </a:r>
            <a:endParaRPr lang="en-US" dirty="0"/>
          </a:p>
          <a:p>
            <a:r>
              <a:rPr lang="en-US" dirty="0"/>
              <a:t>To reduce their design complexity, most networks are organized as a stack of  </a:t>
            </a:r>
            <a:r>
              <a:rPr lang="en-US" b="1" dirty="0"/>
              <a:t>layers </a:t>
            </a:r>
            <a:r>
              <a:rPr lang="en-US" dirty="0"/>
              <a:t>or </a:t>
            </a:r>
            <a:r>
              <a:rPr lang="en-US" b="1" dirty="0"/>
              <a:t>levels</a:t>
            </a:r>
            <a:r>
              <a:rPr lang="en-US" dirty="0"/>
              <a:t>, each one built upon the one below it</a:t>
            </a:r>
          </a:p>
          <a:p>
            <a:r>
              <a:rPr lang="en-US" dirty="0"/>
              <a:t>The number of layers, the  name of each layer, the contents of each layer, and the function of each layer differ from network to network</a:t>
            </a:r>
          </a:p>
          <a:p>
            <a:r>
              <a:rPr lang="en-US" dirty="0"/>
              <a:t>The purpose of each layer is to offer certain services to the higher layers while shielding those layers from the details of how the  offered services are actually implemented</a:t>
            </a:r>
          </a:p>
          <a:p>
            <a:r>
              <a:rPr lang="en-US" dirty="0"/>
              <a:t>In a sense, each layer is a kind of virtual machine, offering certain services to the layer above it </a:t>
            </a:r>
          </a:p>
          <a:p>
            <a:endParaRPr lang="en-IN" dirty="0"/>
          </a:p>
        </p:txBody>
      </p:sp>
    </p:spTree>
    <p:extLst>
      <p:ext uri="{BB962C8B-B14F-4D97-AF65-F5344CB8AC3E}">
        <p14:creationId xmlns:p14="http://schemas.microsoft.com/office/powerpoint/2010/main" val="1484980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Protocol Hierarchies</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fontScale="85000" lnSpcReduction="20000"/>
          </a:bodyPr>
          <a:lstStyle/>
          <a:p>
            <a:r>
              <a:rPr lang="en-US" dirty="0"/>
              <a:t>When layer </a:t>
            </a:r>
            <a:r>
              <a:rPr lang="en-US" i="1" dirty="0"/>
              <a:t>n</a:t>
            </a:r>
            <a:r>
              <a:rPr lang="en-US" dirty="0"/>
              <a:t> on one machine carries on a conversation with layer </a:t>
            </a:r>
            <a:r>
              <a:rPr lang="en-US" i="1" dirty="0"/>
              <a:t>n</a:t>
            </a:r>
            <a:r>
              <a:rPr lang="en-US" dirty="0"/>
              <a:t> on another machine, the rules and conventions used in this conversation are collectively  known as the layer n </a:t>
            </a:r>
            <a:r>
              <a:rPr lang="en-US" b="1" dirty="0"/>
              <a:t>protocol</a:t>
            </a:r>
          </a:p>
          <a:p>
            <a:r>
              <a:rPr lang="en-US" dirty="0"/>
              <a:t>Basically, a protocol is an agreement between the  communicating parties on how communication is to proceed</a:t>
            </a:r>
          </a:p>
          <a:p>
            <a:r>
              <a:rPr lang="en-US" dirty="0"/>
              <a:t>In reality, no data are directly transferred from layer </a:t>
            </a:r>
            <a:r>
              <a:rPr lang="en-US" i="1" dirty="0"/>
              <a:t>n</a:t>
            </a:r>
            <a:r>
              <a:rPr lang="en-US" dirty="0"/>
              <a:t> on one machine to  layer </a:t>
            </a:r>
            <a:r>
              <a:rPr lang="en-US" i="1" dirty="0"/>
              <a:t>n</a:t>
            </a:r>
            <a:r>
              <a:rPr lang="en-US" dirty="0"/>
              <a:t> on another machine</a:t>
            </a:r>
          </a:p>
          <a:p>
            <a:r>
              <a:rPr lang="en-US" dirty="0"/>
              <a:t>Instead, each layer passes data and control information to the layer immediately below it, until the lowest layer is reached</a:t>
            </a:r>
          </a:p>
          <a:p>
            <a:r>
              <a:rPr lang="en-US" dirty="0"/>
              <a:t>Below  layer 1 is the physical medium through which actual communication occurs</a:t>
            </a:r>
          </a:p>
          <a:p>
            <a:r>
              <a:rPr lang="en-US" dirty="0"/>
              <a:t>In  the figure (on one of the next slides), virtual communication is shown by dotted lines and physical communication by solid lines</a:t>
            </a:r>
            <a:endParaRPr lang="en-IN" dirty="0"/>
          </a:p>
        </p:txBody>
      </p:sp>
    </p:spTree>
    <p:extLst>
      <p:ext uri="{BB962C8B-B14F-4D97-AF65-F5344CB8AC3E}">
        <p14:creationId xmlns:p14="http://schemas.microsoft.com/office/powerpoint/2010/main" val="913417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Protocol Hierarchies</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fontScale="85000" lnSpcReduction="20000"/>
          </a:bodyPr>
          <a:lstStyle/>
          <a:p>
            <a:r>
              <a:rPr lang="en-US" dirty="0"/>
              <a:t>Between each pair of adjacent layers is an </a:t>
            </a:r>
            <a:r>
              <a:rPr lang="en-US" b="1" dirty="0"/>
              <a:t>interface</a:t>
            </a:r>
          </a:p>
          <a:p>
            <a:r>
              <a:rPr lang="en-US" dirty="0"/>
              <a:t>The interface defines  which primitive operations and services the lower layer makes available to the  upper one</a:t>
            </a:r>
          </a:p>
          <a:p>
            <a:r>
              <a:rPr lang="en-US" dirty="0"/>
              <a:t>When network designers decide how many layers to include in a network and what each one should do, one of the most important considerations is  defining clean interfaces between the layers</a:t>
            </a:r>
          </a:p>
          <a:p>
            <a:r>
              <a:rPr lang="en-US" dirty="0"/>
              <a:t>Doing so, in turn, requires that each  layer perform a specific collection of well-understood functions</a:t>
            </a:r>
          </a:p>
          <a:p>
            <a:r>
              <a:rPr lang="en-US" dirty="0"/>
              <a:t>In addition to  minimizing the amount of information that must be passed between layers, clearcut interfaces also make it simpler to replace one layer with a completely different  protocol or implementation (e.g., replacing all the telephone lines by satellite  channels) because all that is required of the new protocol or implementation is  that it offer exactly the same set of services to its upstairs neighbor as the old one  did</a:t>
            </a:r>
          </a:p>
        </p:txBody>
      </p:sp>
    </p:spTree>
    <p:extLst>
      <p:ext uri="{BB962C8B-B14F-4D97-AF65-F5344CB8AC3E}">
        <p14:creationId xmlns:p14="http://schemas.microsoft.com/office/powerpoint/2010/main" val="1186793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FC75-618F-B6F7-8355-AB564D6248AE}"/>
              </a:ext>
            </a:extLst>
          </p:cNvPr>
          <p:cNvSpPr>
            <a:spLocks noGrp="1"/>
          </p:cNvSpPr>
          <p:nvPr>
            <p:ph type="title"/>
          </p:nvPr>
        </p:nvSpPr>
        <p:spPr/>
        <p:txBody>
          <a:bodyPr/>
          <a:lstStyle/>
          <a:p>
            <a:r>
              <a:rPr lang="en-IN" dirty="0"/>
              <a:t>Protocol Hierarchy Example</a:t>
            </a:r>
          </a:p>
        </p:txBody>
      </p:sp>
      <p:sp>
        <p:nvSpPr>
          <p:cNvPr id="3" name="Content Placeholder 2">
            <a:extLst>
              <a:ext uri="{FF2B5EF4-FFF2-40B4-BE49-F238E27FC236}">
                <a16:creationId xmlns:a16="http://schemas.microsoft.com/office/drawing/2014/main" id="{EA671F99-F66C-C842-D84F-A48A8B7BC19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7784C5E5-5BC1-DA5F-EA4A-299447817647}"/>
              </a:ext>
            </a:extLst>
          </p:cNvPr>
          <p:cNvPicPr>
            <a:picLocks noChangeAspect="1"/>
          </p:cNvPicPr>
          <p:nvPr/>
        </p:nvPicPr>
        <p:blipFill>
          <a:blip r:embed="rId2"/>
          <a:stretch>
            <a:fillRect/>
          </a:stretch>
        </p:blipFill>
        <p:spPr>
          <a:xfrm>
            <a:off x="2849136" y="1372992"/>
            <a:ext cx="6493727" cy="5002234"/>
          </a:xfrm>
          <a:prstGeom prst="rect">
            <a:avLst/>
          </a:prstGeom>
        </p:spPr>
      </p:pic>
    </p:spTree>
    <p:extLst>
      <p:ext uri="{BB962C8B-B14F-4D97-AF65-F5344CB8AC3E}">
        <p14:creationId xmlns:p14="http://schemas.microsoft.com/office/powerpoint/2010/main" val="3749006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7876-AED9-C6FD-5C60-F6FE32712C24}"/>
              </a:ext>
            </a:extLst>
          </p:cNvPr>
          <p:cNvSpPr>
            <a:spLocks noGrp="1"/>
          </p:cNvSpPr>
          <p:nvPr>
            <p:ph type="title"/>
          </p:nvPr>
        </p:nvSpPr>
        <p:spPr/>
        <p:txBody>
          <a:bodyPr/>
          <a:lstStyle/>
          <a:p>
            <a:r>
              <a:rPr lang="en-IN" dirty="0"/>
              <a:t>Layers, Protocols, Interfaces</a:t>
            </a:r>
          </a:p>
        </p:txBody>
      </p:sp>
      <p:sp>
        <p:nvSpPr>
          <p:cNvPr id="3" name="Content Placeholder 2">
            <a:extLst>
              <a:ext uri="{FF2B5EF4-FFF2-40B4-BE49-F238E27FC236}">
                <a16:creationId xmlns:a16="http://schemas.microsoft.com/office/drawing/2014/main" id="{2AEB426B-FBB4-2F64-3661-DFE74C21F7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7623A7-DADB-2E08-CB3B-3A1C25503792}"/>
              </a:ext>
            </a:extLst>
          </p:cNvPr>
          <p:cNvPicPr>
            <a:picLocks noChangeAspect="1"/>
          </p:cNvPicPr>
          <p:nvPr/>
        </p:nvPicPr>
        <p:blipFill>
          <a:blip r:embed="rId2"/>
          <a:stretch>
            <a:fillRect/>
          </a:stretch>
        </p:blipFill>
        <p:spPr>
          <a:xfrm>
            <a:off x="2832647" y="1853662"/>
            <a:ext cx="5294212" cy="4323301"/>
          </a:xfrm>
          <a:prstGeom prst="rect">
            <a:avLst/>
          </a:prstGeom>
        </p:spPr>
      </p:pic>
    </p:spTree>
    <p:extLst>
      <p:ext uri="{BB962C8B-B14F-4D97-AF65-F5344CB8AC3E}">
        <p14:creationId xmlns:p14="http://schemas.microsoft.com/office/powerpoint/2010/main" val="2528675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C5A2CF-DCEB-AD52-9F29-D88D3AD834EA}"/>
              </a:ext>
            </a:extLst>
          </p:cNvPr>
          <p:cNvSpPr>
            <a:spLocks noGrp="1"/>
          </p:cNvSpPr>
          <p:nvPr>
            <p:ph type="title"/>
          </p:nvPr>
        </p:nvSpPr>
        <p:spPr/>
        <p:txBody>
          <a:bodyPr/>
          <a:lstStyle/>
          <a:p>
            <a:r>
              <a:rPr lang="en-IN" dirty="0"/>
              <a:t>Sessions 3 and 4</a:t>
            </a:r>
          </a:p>
        </p:txBody>
      </p:sp>
      <p:sp>
        <p:nvSpPr>
          <p:cNvPr id="5" name="Text Placeholder 4">
            <a:extLst>
              <a:ext uri="{FF2B5EF4-FFF2-40B4-BE49-F238E27FC236}">
                <a16:creationId xmlns:a16="http://schemas.microsoft.com/office/drawing/2014/main" id="{5E217414-4461-9A52-035C-B61F1E929FE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3528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4D8E-4C69-EC61-1B47-D31267C132ED}"/>
              </a:ext>
            </a:extLst>
          </p:cNvPr>
          <p:cNvSpPr>
            <a:spLocks noGrp="1"/>
          </p:cNvSpPr>
          <p:nvPr>
            <p:ph type="title"/>
          </p:nvPr>
        </p:nvSpPr>
        <p:spPr/>
        <p:txBody>
          <a:bodyPr/>
          <a:lstStyle/>
          <a:p>
            <a:r>
              <a:rPr lang="en-IN" dirty="0"/>
              <a:t>Design Issues for Layers – Errors</a:t>
            </a:r>
          </a:p>
        </p:txBody>
      </p:sp>
      <p:sp>
        <p:nvSpPr>
          <p:cNvPr id="3" name="Content Placeholder 2">
            <a:extLst>
              <a:ext uri="{FF2B5EF4-FFF2-40B4-BE49-F238E27FC236}">
                <a16:creationId xmlns:a16="http://schemas.microsoft.com/office/drawing/2014/main" id="{B2962878-C2A8-F65D-887C-02768256A873}"/>
              </a:ext>
            </a:extLst>
          </p:cNvPr>
          <p:cNvSpPr>
            <a:spLocks noGrp="1"/>
          </p:cNvSpPr>
          <p:nvPr>
            <p:ph idx="1"/>
          </p:nvPr>
        </p:nvSpPr>
        <p:spPr/>
        <p:txBody>
          <a:bodyPr>
            <a:normAutofit fontScale="77500" lnSpcReduction="20000"/>
          </a:bodyPr>
          <a:lstStyle/>
          <a:p>
            <a:r>
              <a:rPr lang="en-US" dirty="0"/>
              <a:t>Reliability is the design issue of making a network that operates correctly  even though it is made up of a collection of components that are themselves  unreliable</a:t>
            </a:r>
          </a:p>
          <a:p>
            <a:r>
              <a:rPr lang="en-US" dirty="0"/>
              <a:t>Think about the bits of a packet traveling through the network</a:t>
            </a:r>
          </a:p>
          <a:p>
            <a:r>
              <a:rPr lang="en-US" dirty="0"/>
              <a:t>There  is a chance that some of these bits will be received damaged (0 to 1 or 1 to 0) due to  electrical noise, random wireless signals, hardware flaws, software bugs and  so on</a:t>
            </a:r>
          </a:p>
          <a:p>
            <a:r>
              <a:rPr lang="en-US" dirty="0"/>
              <a:t>How is it possible that we find and fix these errors?</a:t>
            </a:r>
          </a:p>
          <a:p>
            <a:r>
              <a:rPr lang="en-US" dirty="0"/>
              <a:t>One mechanism for finding errors in received information uses codes for </a:t>
            </a:r>
            <a:r>
              <a:rPr lang="en-US" b="1" dirty="0"/>
              <a:t>error detection</a:t>
            </a:r>
          </a:p>
          <a:p>
            <a:r>
              <a:rPr lang="en-US" dirty="0"/>
              <a:t>Information that is incorrectly received can then be retransmitted until it is received correctly</a:t>
            </a:r>
          </a:p>
          <a:p>
            <a:r>
              <a:rPr lang="en-US" dirty="0"/>
              <a:t>More powerful codes allow for </a:t>
            </a:r>
            <a:r>
              <a:rPr lang="en-US" b="1" dirty="0"/>
              <a:t>error correction</a:t>
            </a:r>
            <a:r>
              <a:rPr lang="en-US" dirty="0"/>
              <a:t>,  where the correct message is recovered from the possibly incorrect bits that were  originally received</a:t>
            </a:r>
          </a:p>
          <a:p>
            <a:r>
              <a:rPr lang="en-US" dirty="0"/>
              <a:t>Both of these mechanisms work by adding redundant information</a:t>
            </a:r>
          </a:p>
        </p:txBody>
      </p:sp>
    </p:spTree>
    <p:extLst>
      <p:ext uri="{BB962C8B-B14F-4D97-AF65-F5344CB8AC3E}">
        <p14:creationId xmlns:p14="http://schemas.microsoft.com/office/powerpoint/2010/main" val="42532149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4D8E-4C69-EC61-1B47-D31267C132ED}"/>
              </a:ext>
            </a:extLst>
          </p:cNvPr>
          <p:cNvSpPr>
            <a:spLocks noGrp="1"/>
          </p:cNvSpPr>
          <p:nvPr>
            <p:ph type="title"/>
          </p:nvPr>
        </p:nvSpPr>
        <p:spPr/>
        <p:txBody>
          <a:bodyPr/>
          <a:lstStyle/>
          <a:p>
            <a:r>
              <a:rPr lang="en-IN" dirty="0"/>
              <a:t>Design Issues for Layers – Routing</a:t>
            </a:r>
          </a:p>
        </p:txBody>
      </p:sp>
      <p:sp>
        <p:nvSpPr>
          <p:cNvPr id="3" name="Content Placeholder 2">
            <a:extLst>
              <a:ext uri="{FF2B5EF4-FFF2-40B4-BE49-F238E27FC236}">
                <a16:creationId xmlns:a16="http://schemas.microsoft.com/office/drawing/2014/main" id="{B2962878-C2A8-F65D-887C-02768256A873}"/>
              </a:ext>
            </a:extLst>
          </p:cNvPr>
          <p:cNvSpPr>
            <a:spLocks noGrp="1"/>
          </p:cNvSpPr>
          <p:nvPr>
            <p:ph idx="1"/>
          </p:nvPr>
        </p:nvSpPr>
        <p:spPr/>
        <p:txBody>
          <a:bodyPr>
            <a:normAutofit/>
          </a:bodyPr>
          <a:lstStyle/>
          <a:p>
            <a:r>
              <a:rPr lang="en-US" dirty="0"/>
              <a:t>Another reliability issue is finding a working path through a network</a:t>
            </a:r>
          </a:p>
          <a:p>
            <a:r>
              <a:rPr lang="en-US" dirty="0"/>
              <a:t>Often  there are multiple paths between a source and destination, and in a large network,  there may be some links or routers that are broken</a:t>
            </a:r>
          </a:p>
          <a:p>
            <a:r>
              <a:rPr lang="en-US" dirty="0"/>
              <a:t>Suppose that the network is  down in Germany</a:t>
            </a:r>
          </a:p>
          <a:p>
            <a:r>
              <a:rPr lang="en-US" dirty="0"/>
              <a:t>Packets sent from London to Rome via Germany will not get  through, but we could instead send packets from London to Rome via Paris</a:t>
            </a:r>
          </a:p>
          <a:p>
            <a:r>
              <a:rPr lang="en-US" dirty="0"/>
              <a:t>The  network should automatically make this decision</a:t>
            </a:r>
          </a:p>
          <a:p>
            <a:r>
              <a:rPr lang="en-US" dirty="0"/>
              <a:t>This topic is called </a:t>
            </a:r>
            <a:r>
              <a:rPr lang="en-US" b="1" dirty="0"/>
              <a:t>routing</a:t>
            </a:r>
          </a:p>
        </p:txBody>
      </p:sp>
    </p:spTree>
    <p:extLst>
      <p:ext uri="{BB962C8B-B14F-4D97-AF65-F5344CB8AC3E}">
        <p14:creationId xmlns:p14="http://schemas.microsoft.com/office/powerpoint/2010/main" val="750993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4D8E-4C69-EC61-1B47-D31267C132ED}"/>
              </a:ext>
            </a:extLst>
          </p:cNvPr>
          <p:cNvSpPr>
            <a:spLocks noGrp="1"/>
          </p:cNvSpPr>
          <p:nvPr>
            <p:ph type="title"/>
          </p:nvPr>
        </p:nvSpPr>
        <p:spPr/>
        <p:txBody>
          <a:bodyPr/>
          <a:lstStyle/>
          <a:p>
            <a:r>
              <a:rPr lang="en-IN" dirty="0"/>
              <a:t>Design Issues for Layers – Addressing</a:t>
            </a:r>
          </a:p>
        </p:txBody>
      </p:sp>
      <p:sp>
        <p:nvSpPr>
          <p:cNvPr id="3" name="Content Placeholder 2">
            <a:extLst>
              <a:ext uri="{FF2B5EF4-FFF2-40B4-BE49-F238E27FC236}">
                <a16:creationId xmlns:a16="http://schemas.microsoft.com/office/drawing/2014/main" id="{B2962878-C2A8-F65D-887C-02768256A873}"/>
              </a:ext>
            </a:extLst>
          </p:cNvPr>
          <p:cNvSpPr>
            <a:spLocks noGrp="1"/>
          </p:cNvSpPr>
          <p:nvPr>
            <p:ph idx="1"/>
          </p:nvPr>
        </p:nvSpPr>
        <p:spPr/>
        <p:txBody>
          <a:bodyPr>
            <a:normAutofit/>
          </a:bodyPr>
          <a:lstStyle/>
          <a:p>
            <a:r>
              <a:rPr lang="en-US" dirty="0"/>
              <a:t>Since there are many computers on the network, every layer needs a mechanism for identifying the senders and receivers that are involved in a particular message</a:t>
            </a:r>
          </a:p>
          <a:p>
            <a:r>
              <a:rPr lang="en-US" dirty="0"/>
              <a:t>This mechanism is called </a:t>
            </a:r>
            <a:r>
              <a:rPr lang="en-US" b="1" dirty="0"/>
              <a:t>addressing </a:t>
            </a:r>
            <a:r>
              <a:rPr lang="en-US" dirty="0"/>
              <a:t>or </a:t>
            </a:r>
            <a:r>
              <a:rPr lang="en-US" b="1" dirty="0"/>
              <a:t>naming</a:t>
            </a:r>
            <a:endParaRPr lang="en-US" dirty="0"/>
          </a:p>
          <a:p>
            <a:endParaRPr lang="en-US" dirty="0"/>
          </a:p>
          <a:p>
            <a:endParaRPr lang="en-US" b="1" dirty="0"/>
          </a:p>
        </p:txBody>
      </p:sp>
    </p:spTree>
    <p:extLst>
      <p:ext uri="{BB962C8B-B14F-4D97-AF65-F5344CB8AC3E}">
        <p14:creationId xmlns:p14="http://schemas.microsoft.com/office/powerpoint/2010/main" val="33152191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4D8E-4C69-EC61-1B47-D31267C132ED}"/>
              </a:ext>
            </a:extLst>
          </p:cNvPr>
          <p:cNvSpPr>
            <a:spLocks noGrp="1"/>
          </p:cNvSpPr>
          <p:nvPr>
            <p:ph type="title"/>
          </p:nvPr>
        </p:nvSpPr>
        <p:spPr/>
        <p:txBody>
          <a:bodyPr/>
          <a:lstStyle/>
          <a:p>
            <a:r>
              <a:rPr lang="en-IN" dirty="0"/>
              <a:t>Design Issues for Layers – Flow control</a:t>
            </a:r>
          </a:p>
        </p:txBody>
      </p:sp>
      <p:sp>
        <p:nvSpPr>
          <p:cNvPr id="3" name="Content Placeholder 2">
            <a:extLst>
              <a:ext uri="{FF2B5EF4-FFF2-40B4-BE49-F238E27FC236}">
                <a16:creationId xmlns:a16="http://schemas.microsoft.com/office/drawing/2014/main" id="{B2962878-C2A8-F65D-887C-02768256A873}"/>
              </a:ext>
            </a:extLst>
          </p:cNvPr>
          <p:cNvSpPr>
            <a:spLocks noGrp="1"/>
          </p:cNvSpPr>
          <p:nvPr>
            <p:ph idx="1"/>
          </p:nvPr>
        </p:nvSpPr>
        <p:spPr/>
        <p:txBody>
          <a:bodyPr>
            <a:normAutofit/>
          </a:bodyPr>
          <a:lstStyle/>
          <a:p>
            <a:r>
              <a:rPr lang="en-US" dirty="0"/>
              <a:t>Another problem is how to keep a fast sender  from bombarding a slow receiver with data</a:t>
            </a:r>
          </a:p>
          <a:p>
            <a:r>
              <a:rPr lang="en-US" dirty="0"/>
              <a:t>Feedback from the receiver to the sender is often used</a:t>
            </a:r>
          </a:p>
          <a:p>
            <a:r>
              <a:rPr lang="en-US" dirty="0"/>
              <a:t>This subject is called </a:t>
            </a:r>
            <a:r>
              <a:rPr lang="en-US" b="1" dirty="0"/>
              <a:t>flow control</a:t>
            </a:r>
          </a:p>
          <a:p>
            <a:r>
              <a:rPr lang="en-US" dirty="0"/>
              <a:t>Sometimes the problem  is that the network is oversubscribed because too many computers want to send  too much traffic, and the network cannot deliver it all</a:t>
            </a:r>
          </a:p>
          <a:p>
            <a:r>
              <a:rPr lang="en-US" dirty="0"/>
              <a:t>This overloading of the  network is called </a:t>
            </a:r>
            <a:r>
              <a:rPr lang="en-US" b="1" dirty="0"/>
              <a:t>congestion</a:t>
            </a:r>
            <a:endParaRPr lang="en-US" dirty="0"/>
          </a:p>
          <a:p>
            <a:endParaRPr lang="en-US" dirty="0"/>
          </a:p>
          <a:p>
            <a:endParaRPr lang="en-US" b="1" dirty="0"/>
          </a:p>
        </p:txBody>
      </p:sp>
    </p:spTree>
    <p:extLst>
      <p:ext uri="{BB962C8B-B14F-4D97-AF65-F5344CB8AC3E}">
        <p14:creationId xmlns:p14="http://schemas.microsoft.com/office/powerpoint/2010/main" val="9705689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772" name="Group 3">
            <a:extLst>
              <a:ext uri="{FF2B5EF4-FFF2-40B4-BE49-F238E27FC236}">
                <a16:creationId xmlns:a16="http://schemas.microsoft.com/office/drawing/2014/main" id="{72ECA89D-5CF5-6585-1526-83DEE1F3B57F}"/>
              </a:ext>
            </a:extLst>
          </p:cNvPr>
          <p:cNvGrpSpPr>
            <a:grpSpLocks/>
          </p:cNvGrpSpPr>
          <p:nvPr/>
        </p:nvGrpSpPr>
        <p:grpSpPr bwMode="auto">
          <a:xfrm>
            <a:off x="2362201" y="1676401"/>
            <a:ext cx="7389813" cy="4265613"/>
            <a:chOff x="528" y="1056"/>
            <a:chExt cx="4655" cy="2687"/>
          </a:xfrm>
        </p:grpSpPr>
        <p:sp>
          <p:nvSpPr>
            <p:cNvPr id="32774" name="Rectangle 4">
              <a:extLst>
                <a:ext uri="{FF2B5EF4-FFF2-40B4-BE49-F238E27FC236}">
                  <a16:creationId xmlns:a16="http://schemas.microsoft.com/office/drawing/2014/main" id="{D588EB25-BEE8-2506-9F77-BF6645DABBBA}"/>
                </a:ext>
              </a:extLst>
            </p:cNvPr>
            <p:cNvSpPr>
              <a:spLocks noChangeArrowheads="1"/>
            </p:cNvSpPr>
            <p:nvPr/>
          </p:nvSpPr>
          <p:spPr bwMode="auto">
            <a:xfrm>
              <a:off x="528" y="1056"/>
              <a:ext cx="4655" cy="2687"/>
            </a:xfrm>
            <a:prstGeom prst="rect">
              <a:avLst/>
            </a:prstGeom>
            <a:solidFill>
              <a:srgbClr val="00FF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2775" name="Text Box 5">
              <a:extLst>
                <a:ext uri="{FF2B5EF4-FFF2-40B4-BE49-F238E27FC236}">
                  <a16:creationId xmlns:a16="http://schemas.microsoft.com/office/drawing/2014/main" id="{1EB513B5-7450-03A0-7678-DB55A85BE98F}"/>
                </a:ext>
              </a:extLst>
            </p:cNvPr>
            <p:cNvSpPr txBox="1">
              <a:spLocks noChangeArrowheads="1"/>
            </p:cNvSpPr>
            <p:nvPr/>
          </p:nvSpPr>
          <p:spPr bwMode="auto">
            <a:xfrm>
              <a:off x="1170" y="1295"/>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Application Layer</a:t>
              </a:r>
            </a:p>
          </p:txBody>
        </p:sp>
        <p:sp>
          <p:nvSpPr>
            <p:cNvPr id="32776" name="Text Box 6">
              <a:extLst>
                <a:ext uri="{FF2B5EF4-FFF2-40B4-BE49-F238E27FC236}">
                  <a16:creationId xmlns:a16="http://schemas.microsoft.com/office/drawing/2014/main" id="{731DD5A7-29AB-69EB-EEFE-3D9ED0126DED}"/>
                </a:ext>
              </a:extLst>
            </p:cNvPr>
            <p:cNvSpPr txBox="1">
              <a:spLocks noChangeArrowheads="1"/>
            </p:cNvSpPr>
            <p:nvPr/>
          </p:nvSpPr>
          <p:spPr bwMode="auto">
            <a:xfrm>
              <a:off x="1170" y="1637"/>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Presentation Layer</a:t>
              </a:r>
            </a:p>
          </p:txBody>
        </p:sp>
        <p:sp>
          <p:nvSpPr>
            <p:cNvPr id="32777" name="Text Box 7">
              <a:extLst>
                <a:ext uri="{FF2B5EF4-FFF2-40B4-BE49-F238E27FC236}">
                  <a16:creationId xmlns:a16="http://schemas.microsoft.com/office/drawing/2014/main" id="{1F6FD318-A5A9-0E8E-F4C1-34E2E8F29902}"/>
                </a:ext>
              </a:extLst>
            </p:cNvPr>
            <p:cNvSpPr txBox="1">
              <a:spLocks noChangeArrowheads="1"/>
            </p:cNvSpPr>
            <p:nvPr/>
          </p:nvSpPr>
          <p:spPr bwMode="auto">
            <a:xfrm>
              <a:off x="1170" y="1979"/>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Session Layer</a:t>
              </a:r>
            </a:p>
          </p:txBody>
        </p:sp>
        <p:sp>
          <p:nvSpPr>
            <p:cNvPr id="32778" name="Text Box 8">
              <a:extLst>
                <a:ext uri="{FF2B5EF4-FFF2-40B4-BE49-F238E27FC236}">
                  <a16:creationId xmlns:a16="http://schemas.microsoft.com/office/drawing/2014/main" id="{8639F297-635C-FB19-0B09-7449C3879F0E}"/>
                </a:ext>
              </a:extLst>
            </p:cNvPr>
            <p:cNvSpPr txBox="1">
              <a:spLocks noChangeArrowheads="1"/>
            </p:cNvSpPr>
            <p:nvPr/>
          </p:nvSpPr>
          <p:spPr bwMode="auto">
            <a:xfrm>
              <a:off x="1170" y="232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Transport Layer</a:t>
              </a:r>
            </a:p>
          </p:txBody>
        </p:sp>
        <p:sp>
          <p:nvSpPr>
            <p:cNvPr id="32779" name="Text Box 9">
              <a:extLst>
                <a:ext uri="{FF2B5EF4-FFF2-40B4-BE49-F238E27FC236}">
                  <a16:creationId xmlns:a16="http://schemas.microsoft.com/office/drawing/2014/main" id="{D8BB66BF-1AA6-64DB-6BCE-A274B48B0D7A}"/>
                </a:ext>
              </a:extLst>
            </p:cNvPr>
            <p:cNvSpPr txBox="1">
              <a:spLocks noChangeArrowheads="1"/>
            </p:cNvSpPr>
            <p:nvPr/>
          </p:nvSpPr>
          <p:spPr bwMode="auto">
            <a:xfrm>
              <a:off x="1170" y="2648"/>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Network Layer</a:t>
              </a:r>
            </a:p>
          </p:txBody>
        </p:sp>
        <p:sp>
          <p:nvSpPr>
            <p:cNvPr id="32780" name="Text Box 10">
              <a:extLst>
                <a:ext uri="{FF2B5EF4-FFF2-40B4-BE49-F238E27FC236}">
                  <a16:creationId xmlns:a16="http://schemas.microsoft.com/office/drawing/2014/main" id="{47C1CD87-D3EA-C200-8ECB-65CB078CA853}"/>
                </a:ext>
              </a:extLst>
            </p:cNvPr>
            <p:cNvSpPr txBox="1">
              <a:spLocks noChangeArrowheads="1"/>
            </p:cNvSpPr>
            <p:nvPr/>
          </p:nvSpPr>
          <p:spPr bwMode="auto">
            <a:xfrm>
              <a:off x="1170" y="299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Data Link Layer</a:t>
              </a:r>
            </a:p>
          </p:txBody>
        </p:sp>
        <p:sp>
          <p:nvSpPr>
            <p:cNvPr id="32781" name="Text Box 11">
              <a:extLst>
                <a:ext uri="{FF2B5EF4-FFF2-40B4-BE49-F238E27FC236}">
                  <a16:creationId xmlns:a16="http://schemas.microsoft.com/office/drawing/2014/main" id="{6A8D2445-64FA-D9CF-E3D9-F4A58C98C3E2}"/>
                </a:ext>
              </a:extLst>
            </p:cNvPr>
            <p:cNvSpPr txBox="1">
              <a:spLocks noChangeArrowheads="1"/>
            </p:cNvSpPr>
            <p:nvPr/>
          </p:nvSpPr>
          <p:spPr bwMode="auto">
            <a:xfrm>
              <a:off x="1170" y="3332"/>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Physical Layer</a:t>
              </a:r>
            </a:p>
          </p:txBody>
        </p:sp>
      </p:grpSp>
      <p:sp>
        <p:nvSpPr>
          <p:cNvPr id="2" name="Title 1">
            <a:extLst>
              <a:ext uri="{FF2B5EF4-FFF2-40B4-BE49-F238E27FC236}">
                <a16:creationId xmlns:a16="http://schemas.microsoft.com/office/drawing/2014/main" id="{12DAD5D9-E94F-E4EF-CB8C-37C9A94AD14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Layers in OSI</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9CC5-3EF3-FE7D-92A8-232B5EC59206}"/>
              </a:ext>
            </a:extLst>
          </p:cNvPr>
          <p:cNvSpPr>
            <a:spLocks noGrp="1"/>
          </p:cNvSpPr>
          <p:nvPr>
            <p:ph type="title"/>
          </p:nvPr>
        </p:nvSpPr>
        <p:spPr/>
        <p:txBody>
          <a:bodyPr/>
          <a:lstStyle/>
          <a:p>
            <a:r>
              <a:rPr lang="en-IN" dirty="0"/>
              <a:t>OSI Model – Interaction Between Layers</a:t>
            </a:r>
          </a:p>
        </p:txBody>
      </p:sp>
      <p:sp>
        <p:nvSpPr>
          <p:cNvPr id="3" name="Content Placeholder 2">
            <a:extLst>
              <a:ext uri="{FF2B5EF4-FFF2-40B4-BE49-F238E27FC236}">
                <a16:creationId xmlns:a16="http://schemas.microsoft.com/office/drawing/2014/main" id="{07A676A5-B6D8-21C4-DC1D-D8BA5400B072}"/>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C3EB8930-78EA-8F15-A6AB-DAF66AF7F2AF}"/>
              </a:ext>
            </a:extLst>
          </p:cNvPr>
          <p:cNvPicPr>
            <a:picLocks noChangeAspect="1"/>
          </p:cNvPicPr>
          <p:nvPr/>
        </p:nvPicPr>
        <p:blipFill>
          <a:blip r:embed="rId2"/>
          <a:stretch>
            <a:fillRect/>
          </a:stretch>
        </p:blipFill>
        <p:spPr>
          <a:xfrm>
            <a:off x="1621206" y="1308395"/>
            <a:ext cx="8241986" cy="5518783"/>
          </a:xfrm>
          <a:prstGeom prst="rect">
            <a:avLst/>
          </a:prstGeom>
        </p:spPr>
      </p:pic>
    </p:spTree>
    <p:extLst>
      <p:ext uri="{BB962C8B-B14F-4D97-AF65-F5344CB8AC3E}">
        <p14:creationId xmlns:p14="http://schemas.microsoft.com/office/powerpoint/2010/main" val="14461487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9FCF-C56E-71D6-EB26-53E61CBFE05F}"/>
              </a:ext>
            </a:extLst>
          </p:cNvPr>
          <p:cNvSpPr>
            <a:spLocks noGrp="1"/>
          </p:cNvSpPr>
          <p:nvPr>
            <p:ph type="title"/>
          </p:nvPr>
        </p:nvSpPr>
        <p:spPr/>
        <p:txBody>
          <a:bodyPr/>
          <a:lstStyle/>
          <a:p>
            <a:r>
              <a:rPr lang="en-IN" dirty="0"/>
              <a:t>An Exchange using the OSI Model</a:t>
            </a:r>
          </a:p>
        </p:txBody>
      </p:sp>
      <p:sp>
        <p:nvSpPr>
          <p:cNvPr id="3" name="Content Placeholder 2">
            <a:extLst>
              <a:ext uri="{FF2B5EF4-FFF2-40B4-BE49-F238E27FC236}">
                <a16:creationId xmlns:a16="http://schemas.microsoft.com/office/drawing/2014/main" id="{0B9B3569-C2EA-F373-CCFB-7544847E6A3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D469DDA-2A6E-E431-B5FA-99536E1463B5}"/>
              </a:ext>
            </a:extLst>
          </p:cNvPr>
          <p:cNvPicPr>
            <a:picLocks noChangeAspect="1"/>
          </p:cNvPicPr>
          <p:nvPr/>
        </p:nvPicPr>
        <p:blipFill>
          <a:blip r:embed="rId2"/>
          <a:stretch>
            <a:fillRect/>
          </a:stretch>
        </p:blipFill>
        <p:spPr>
          <a:xfrm>
            <a:off x="2148751" y="1541455"/>
            <a:ext cx="7169910" cy="4489784"/>
          </a:xfrm>
          <a:prstGeom prst="rect">
            <a:avLst/>
          </a:prstGeom>
        </p:spPr>
      </p:pic>
    </p:spTree>
    <p:extLst>
      <p:ext uri="{BB962C8B-B14F-4D97-AF65-F5344CB8AC3E}">
        <p14:creationId xmlns:p14="http://schemas.microsoft.com/office/powerpoint/2010/main" val="1166234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386-396B-4FD9-75E6-23A40F11781C}"/>
              </a:ext>
            </a:extLst>
          </p:cNvPr>
          <p:cNvSpPr>
            <a:spLocks noGrp="1"/>
          </p:cNvSpPr>
          <p:nvPr>
            <p:ph type="title"/>
          </p:nvPr>
        </p:nvSpPr>
        <p:spPr/>
        <p:txBody>
          <a:bodyPr/>
          <a:lstStyle/>
          <a:p>
            <a:r>
              <a:rPr lang="en-IN" dirty="0"/>
              <a:t>The Physical Layer</a:t>
            </a:r>
          </a:p>
        </p:txBody>
      </p:sp>
      <p:sp>
        <p:nvSpPr>
          <p:cNvPr id="3" name="Content Placeholder 2">
            <a:extLst>
              <a:ext uri="{FF2B5EF4-FFF2-40B4-BE49-F238E27FC236}">
                <a16:creationId xmlns:a16="http://schemas.microsoft.com/office/drawing/2014/main" id="{12B092A1-C0E8-50FE-0EA7-A887F63BF5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83849A-DA63-1196-01B1-A6CE5D9FBCF1}"/>
              </a:ext>
            </a:extLst>
          </p:cNvPr>
          <p:cNvPicPr>
            <a:picLocks noChangeAspect="1"/>
          </p:cNvPicPr>
          <p:nvPr/>
        </p:nvPicPr>
        <p:blipFill>
          <a:blip r:embed="rId2"/>
          <a:stretch>
            <a:fillRect/>
          </a:stretch>
        </p:blipFill>
        <p:spPr>
          <a:xfrm>
            <a:off x="1042550" y="1486468"/>
            <a:ext cx="10074087" cy="4380038"/>
          </a:xfrm>
          <a:prstGeom prst="rect">
            <a:avLst/>
          </a:prstGeom>
        </p:spPr>
      </p:pic>
    </p:spTree>
    <p:extLst>
      <p:ext uri="{BB962C8B-B14F-4D97-AF65-F5344CB8AC3E}">
        <p14:creationId xmlns:p14="http://schemas.microsoft.com/office/powerpoint/2010/main" val="802833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B68-76FD-1A65-A9D4-D2E91546DDFB}"/>
              </a:ext>
            </a:extLst>
          </p:cNvPr>
          <p:cNvSpPr>
            <a:spLocks noGrp="1"/>
          </p:cNvSpPr>
          <p:nvPr>
            <p:ph type="title"/>
          </p:nvPr>
        </p:nvSpPr>
        <p:spPr/>
        <p:txBody>
          <a:bodyPr/>
          <a:lstStyle/>
          <a:p>
            <a:r>
              <a:rPr lang="en-IN" dirty="0"/>
              <a:t>Physical Layer Functions</a:t>
            </a:r>
          </a:p>
        </p:txBody>
      </p:sp>
      <p:sp>
        <p:nvSpPr>
          <p:cNvPr id="3" name="Content Placeholder 2">
            <a:extLst>
              <a:ext uri="{FF2B5EF4-FFF2-40B4-BE49-F238E27FC236}">
                <a16:creationId xmlns:a16="http://schemas.microsoft.com/office/drawing/2014/main" id="{F20761AA-9264-C481-24CD-FFEE050BB080}"/>
              </a:ext>
            </a:extLst>
          </p:cNvPr>
          <p:cNvSpPr>
            <a:spLocks noGrp="1"/>
          </p:cNvSpPr>
          <p:nvPr>
            <p:ph idx="1"/>
          </p:nvPr>
        </p:nvSpPr>
        <p:spPr/>
        <p:txBody>
          <a:bodyPr>
            <a:normAutofit fontScale="92500" lnSpcReduction="10000"/>
          </a:bodyPr>
          <a:lstStyle/>
          <a:p>
            <a:pPr>
              <a:lnSpc>
                <a:spcPct val="80000"/>
              </a:lnSpc>
              <a:spcBef>
                <a:spcPts val="500"/>
              </a:spcBef>
              <a:buClr>
                <a:srgbClr val="3333CC"/>
              </a:buClr>
              <a:buSzPct val="60000"/>
            </a:pPr>
            <a:r>
              <a:rPr lang="en-US" altLang="en-US" sz="2800" dirty="0">
                <a:solidFill>
                  <a:srgbClr val="000000"/>
                </a:solidFill>
              </a:rPr>
              <a:t>Coordination of functions required to carry a bit stream over a physical medium (Analog/digital, Serial/parallel)</a:t>
            </a:r>
          </a:p>
          <a:p>
            <a:pPr>
              <a:lnSpc>
                <a:spcPct val="80000"/>
              </a:lnSpc>
              <a:spcBef>
                <a:spcPts val="500"/>
              </a:spcBef>
              <a:buClr>
                <a:srgbClr val="3333CC"/>
              </a:buClr>
              <a:buSzPct val="60000"/>
            </a:pPr>
            <a:r>
              <a:rPr lang="en-US" altLang="en-US" sz="2800" dirty="0">
                <a:solidFill>
                  <a:srgbClr val="000000"/>
                </a:solidFill>
              </a:rPr>
              <a:t>Deals with mechanical and electrical specifications of the interface and transmission medium</a:t>
            </a:r>
          </a:p>
          <a:p>
            <a:pPr>
              <a:lnSpc>
                <a:spcPct val="80000"/>
              </a:lnSpc>
              <a:spcBef>
                <a:spcPts val="500"/>
              </a:spcBef>
              <a:buClr>
                <a:srgbClr val="3333CC"/>
              </a:buClr>
              <a:buSzPct val="60000"/>
            </a:pPr>
            <a:r>
              <a:rPr lang="en-US" altLang="en-US" sz="2800" dirty="0">
                <a:solidFill>
                  <a:srgbClr val="000000"/>
                </a:solidFill>
              </a:rPr>
              <a:t>Encoding: Representation of </a:t>
            </a:r>
            <a:r>
              <a:rPr lang="en-US" altLang="en-US" sz="2800" b="1" dirty="0">
                <a:solidFill>
                  <a:srgbClr val="000000"/>
                </a:solidFill>
              </a:rPr>
              <a:t>bits</a:t>
            </a:r>
            <a:r>
              <a:rPr lang="en-US" altLang="en-US" sz="2800" dirty="0">
                <a:solidFill>
                  <a:srgbClr val="000000"/>
                </a:solidFill>
              </a:rPr>
              <a:t> into electrical or optical</a:t>
            </a:r>
          </a:p>
          <a:p>
            <a:pPr>
              <a:lnSpc>
                <a:spcPct val="80000"/>
              </a:lnSpc>
              <a:spcBef>
                <a:spcPts val="500"/>
              </a:spcBef>
              <a:buClr>
                <a:srgbClr val="3333CC"/>
              </a:buClr>
              <a:buSzPct val="60000"/>
            </a:pPr>
            <a:r>
              <a:rPr lang="en-US" altLang="en-US" sz="2800" dirty="0">
                <a:solidFill>
                  <a:srgbClr val="000000"/>
                </a:solidFill>
              </a:rPr>
              <a:t>Data rate: Defines number of bits to be sent in a second (i.e. </a:t>
            </a:r>
            <a:r>
              <a:rPr lang="en-US" altLang="en-US" sz="2800" b="1" dirty="0">
                <a:solidFill>
                  <a:srgbClr val="000000"/>
                </a:solidFill>
              </a:rPr>
              <a:t>transmission rate</a:t>
            </a:r>
            <a:r>
              <a:rPr lang="en-US" altLang="en-US" sz="2800" dirty="0">
                <a:solidFill>
                  <a:srgbClr val="000000"/>
                </a:solidFill>
              </a:rPr>
              <a:t>)</a:t>
            </a:r>
          </a:p>
          <a:p>
            <a:pPr>
              <a:lnSpc>
                <a:spcPct val="80000"/>
              </a:lnSpc>
              <a:spcBef>
                <a:spcPts val="500"/>
              </a:spcBef>
              <a:buClr>
                <a:srgbClr val="3333CC"/>
              </a:buClr>
              <a:buSzPct val="60000"/>
            </a:pPr>
            <a:r>
              <a:rPr lang="en-US" altLang="en-US" sz="2800" dirty="0">
                <a:solidFill>
                  <a:srgbClr val="000000"/>
                </a:solidFill>
              </a:rPr>
              <a:t>Synchronization: Synchronization of the clocks of the sender and the receiver (Synchronous/Asynchronous)</a:t>
            </a:r>
          </a:p>
          <a:p>
            <a:pPr>
              <a:lnSpc>
                <a:spcPct val="80000"/>
              </a:lnSpc>
              <a:spcBef>
                <a:spcPts val="500"/>
              </a:spcBef>
              <a:buClr>
                <a:srgbClr val="3333CC"/>
              </a:buClr>
              <a:buSzPct val="60000"/>
            </a:pPr>
            <a:r>
              <a:rPr lang="en-US" altLang="en-US" sz="2800" dirty="0">
                <a:solidFill>
                  <a:srgbClr val="000000"/>
                </a:solidFill>
              </a:rPr>
              <a:t>Line configuration: Connection of devices to media (point-to-point or multi-point)</a:t>
            </a:r>
          </a:p>
          <a:p>
            <a:pPr>
              <a:lnSpc>
                <a:spcPct val="80000"/>
              </a:lnSpc>
              <a:spcBef>
                <a:spcPts val="500"/>
              </a:spcBef>
              <a:buClr>
                <a:srgbClr val="3333CC"/>
              </a:buClr>
              <a:buSzPct val="60000"/>
            </a:pPr>
            <a:r>
              <a:rPr lang="en-US" altLang="en-US" sz="2800" dirty="0">
                <a:solidFill>
                  <a:srgbClr val="000000"/>
                </a:solidFill>
              </a:rPr>
              <a:t>Physical topology: Mesh, star, ring, …</a:t>
            </a:r>
          </a:p>
          <a:p>
            <a:pPr>
              <a:lnSpc>
                <a:spcPct val="80000"/>
              </a:lnSpc>
              <a:spcBef>
                <a:spcPts val="500"/>
              </a:spcBef>
              <a:buClr>
                <a:srgbClr val="3333CC"/>
              </a:buClr>
              <a:buSzPct val="60000"/>
            </a:pPr>
            <a:r>
              <a:rPr lang="en-US" altLang="en-US" sz="2800" dirty="0">
                <a:solidFill>
                  <a:srgbClr val="000000"/>
                </a:solidFill>
              </a:rPr>
              <a:t>Transmission mode: Simplex, half-duplex, full-duplex</a:t>
            </a:r>
            <a:endParaRPr lang="en-IN" dirty="0"/>
          </a:p>
        </p:txBody>
      </p:sp>
    </p:spTree>
    <p:extLst>
      <p:ext uri="{BB962C8B-B14F-4D97-AF65-F5344CB8AC3E}">
        <p14:creationId xmlns:p14="http://schemas.microsoft.com/office/powerpoint/2010/main" val="36680138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602A-D7FA-33E5-2D88-7B7339AD7E98}"/>
              </a:ext>
            </a:extLst>
          </p:cNvPr>
          <p:cNvSpPr>
            <a:spLocks noGrp="1"/>
          </p:cNvSpPr>
          <p:nvPr>
            <p:ph type="title"/>
          </p:nvPr>
        </p:nvSpPr>
        <p:spPr/>
        <p:txBody>
          <a:bodyPr/>
          <a:lstStyle/>
          <a:p>
            <a:r>
              <a:rPr lang="en-IN" dirty="0"/>
              <a:t>The Data Link Layer</a:t>
            </a:r>
          </a:p>
        </p:txBody>
      </p:sp>
      <p:sp>
        <p:nvSpPr>
          <p:cNvPr id="3" name="Content Placeholder 2">
            <a:extLst>
              <a:ext uri="{FF2B5EF4-FFF2-40B4-BE49-F238E27FC236}">
                <a16:creationId xmlns:a16="http://schemas.microsoft.com/office/drawing/2014/main" id="{20E3A319-E492-83A8-0308-40C8C2197A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4D52E9-1E5C-2B46-C9B9-DDFA59C45AB1}"/>
              </a:ext>
            </a:extLst>
          </p:cNvPr>
          <p:cNvPicPr>
            <a:picLocks noChangeAspect="1"/>
          </p:cNvPicPr>
          <p:nvPr/>
        </p:nvPicPr>
        <p:blipFill>
          <a:blip r:embed="rId2"/>
          <a:stretch>
            <a:fillRect/>
          </a:stretch>
        </p:blipFill>
        <p:spPr>
          <a:xfrm>
            <a:off x="1183739" y="1825625"/>
            <a:ext cx="9824522" cy="4107914"/>
          </a:xfrm>
          <a:prstGeom prst="rect">
            <a:avLst/>
          </a:prstGeom>
        </p:spPr>
      </p:pic>
    </p:spTree>
    <p:extLst>
      <p:ext uri="{BB962C8B-B14F-4D97-AF65-F5344CB8AC3E}">
        <p14:creationId xmlns:p14="http://schemas.microsoft.com/office/powerpoint/2010/main" val="2268796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5BA7-79DA-C4FD-F1B0-C9B4F1A4D1F4}"/>
              </a:ext>
            </a:extLst>
          </p:cNvPr>
          <p:cNvSpPr>
            <a:spLocks noGrp="1"/>
          </p:cNvSpPr>
          <p:nvPr>
            <p:ph type="title"/>
          </p:nvPr>
        </p:nvSpPr>
        <p:spPr/>
        <p:txBody>
          <a:bodyPr/>
          <a:lstStyle/>
          <a:p>
            <a:r>
              <a:rPr lang="en-IN" dirty="0"/>
              <a:t>Network Hardware and Software</a:t>
            </a:r>
          </a:p>
        </p:txBody>
      </p:sp>
      <p:sp>
        <p:nvSpPr>
          <p:cNvPr id="3" name="Content Placeholder 2">
            <a:extLst>
              <a:ext uri="{FF2B5EF4-FFF2-40B4-BE49-F238E27FC236}">
                <a16:creationId xmlns:a16="http://schemas.microsoft.com/office/drawing/2014/main" id="{28C76B2C-0AB3-DAF9-7A9D-A2CA7AF63C96}"/>
              </a:ext>
            </a:extLst>
          </p:cNvPr>
          <p:cNvSpPr>
            <a:spLocks noGrp="1"/>
          </p:cNvSpPr>
          <p:nvPr>
            <p:ph idx="1"/>
          </p:nvPr>
        </p:nvSpPr>
        <p:spPr/>
        <p:txBody>
          <a:bodyPr>
            <a:normAutofit fontScale="85000" lnSpcReduction="20000"/>
          </a:bodyPr>
          <a:lstStyle/>
          <a:p>
            <a:r>
              <a:rPr lang="en-US" dirty="0"/>
              <a:t>There are two types of transmission technology: </a:t>
            </a:r>
            <a:r>
              <a:rPr lang="en-US" b="1" dirty="0"/>
              <a:t>broadcast links </a:t>
            </a:r>
            <a:r>
              <a:rPr lang="en-US" dirty="0"/>
              <a:t>and </a:t>
            </a:r>
            <a:r>
              <a:rPr lang="en-US" b="1" dirty="0"/>
              <a:t>point-to-point links</a:t>
            </a:r>
            <a:r>
              <a:rPr lang="en-US" dirty="0"/>
              <a:t>.  (See next slide)</a:t>
            </a:r>
          </a:p>
          <a:p>
            <a:r>
              <a:rPr lang="en-US" dirty="0"/>
              <a:t>Point-to-point links connect individual pairs of machines. To go from the  source to the destination on a network made up of point-to-point links, short messages, called packets, may have to first visit one or more intermediate machines. Often multiple routes, of different lengths, are possible, so  finding good ones is important in point-to-point networks. Point-to-point  transmission with exactly one sender and exactly one receiver is sometimes called  </a:t>
            </a:r>
            <a:r>
              <a:rPr lang="en-US" b="1" dirty="0"/>
              <a:t>unicasting</a:t>
            </a:r>
            <a:r>
              <a:rPr lang="en-US" dirty="0"/>
              <a:t>.  </a:t>
            </a:r>
          </a:p>
          <a:p>
            <a:r>
              <a:rPr lang="en-US" dirty="0"/>
              <a:t>In contrast, on a broadcast network, the communication channel is shared by  all the machines on the network; packets sent by any machine are received by all  the others. An address field within each packet specifies the intended recipient.  Upon receiving a packet, a machine checks the address field. If the packet is intended for the receiving machine, that machine processes the packet; if the packet  is intended for some other machine, it is just ignored.  A </a:t>
            </a:r>
            <a:r>
              <a:rPr lang="en-US" b="1" dirty="0"/>
              <a:t>wireless network </a:t>
            </a:r>
            <a:r>
              <a:rPr lang="en-US" dirty="0"/>
              <a:t>is a common example of a broadcast</a:t>
            </a:r>
          </a:p>
          <a:p>
            <a:endParaRPr lang="en-IN" dirty="0"/>
          </a:p>
        </p:txBody>
      </p:sp>
    </p:spTree>
    <p:extLst>
      <p:ext uri="{BB962C8B-B14F-4D97-AF65-F5344CB8AC3E}">
        <p14:creationId xmlns:p14="http://schemas.microsoft.com/office/powerpoint/2010/main" val="40886537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9DE4-B238-8748-52ED-75641120EA73}"/>
              </a:ext>
            </a:extLst>
          </p:cNvPr>
          <p:cNvSpPr>
            <a:spLocks noGrp="1"/>
          </p:cNvSpPr>
          <p:nvPr>
            <p:ph type="title"/>
          </p:nvPr>
        </p:nvSpPr>
        <p:spPr/>
        <p:txBody>
          <a:bodyPr/>
          <a:lstStyle/>
          <a:p>
            <a:r>
              <a:rPr lang="en-IN" dirty="0"/>
              <a:t>Data Link Layer</a:t>
            </a:r>
          </a:p>
        </p:txBody>
      </p:sp>
      <p:sp>
        <p:nvSpPr>
          <p:cNvPr id="3" name="Content Placeholder 2">
            <a:extLst>
              <a:ext uri="{FF2B5EF4-FFF2-40B4-BE49-F238E27FC236}">
                <a16:creationId xmlns:a16="http://schemas.microsoft.com/office/drawing/2014/main" id="{C4FD5012-0ACD-93CB-AD79-5076509C4B78}"/>
              </a:ext>
            </a:extLst>
          </p:cNvPr>
          <p:cNvSpPr>
            <a:spLocks noGrp="1"/>
          </p:cNvSpPr>
          <p:nvPr>
            <p:ph idx="1"/>
          </p:nvPr>
        </p:nvSpPr>
        <p:spPr/>
        <p:txBody>
          <a:bodyPr>
            <a:normAutofit lnSpcReduction="10000"/>
          </a:bodyPr>
          <a:lstStyle/>
          <a:p>
            <a:pPr>
              <a:lnSpc>
                <a:spcPct val="80000"/>
              </a:lnSpc>
              <a:spcBef>
                <a:spcPts val="500"/>
              </a:spcBef>
              <a:buClr>
                <a:srgbClr val="3333CC"/>
              </a:buClr>
              <a:buSzPct val="60000"/>
            </a:pPr>
            <a:r>
              <a:rPr lang="en-US" altLang="en-US" dirty="0">
                <a:solidFill>
                  <a:srgbClr val="000000"/>
                </a:solidFill>
              </a:rPr>
              <a:t>Responsible for delivery of packets between two hosts connected to the same physical network (</a:t>
            </a:r>
            <a:r>
              <a:rPr lang="en-US" altLang="en-US" b="1" dirty="0">
                <a:solidFill>
                  <a:srgbClr val="000000"/>
                </a:solidFill>
              </a:rPr>
              <a:t>hop-to-hop</a:t>
            </a:r>
            <a:r>
              <a:rPr lang="en-US" altLang="en-US" dirty="0">
                <a:solidFill>
                  <a:srgbClr val="000000"/>
                </a:solidFill>
              </a:rPr>
              <a:t> – see next slide)</a:t>
            </a:r>
          </a:p>
          <a:p>
            <a:pPr lvl="1">
              <a:lnSpc>
                <a:spcPct val="80000"/>
              </a:lnSpc>
              <a:spcBef>
                <a:spcPts val="450"/>
              </a:spcBef>
              <a:buClr>
                <a:srgbClr val="FF0000"/>
              </a:buClr>
              <a:buSzPct val="55000"/>
            </a:pPr>
            <a:r>
              <a:rPr lang="en-US" altLang="en-US" dirty="0">
                <a:solidFill>
                  <a:srgbClr val="000000"/>
                </a:solidFill>
              </a:rPr>
              <a:t>Cannot work across networks</a:t>
            </a:r>
            <a:endParaRPr lang="en-US" altLang="en-US" sz="3200" dirty="0">
              <a:solidFill>
                <a:srgbClr val="000000"/>
              </a:solidFill>
            </a:endParaRPr>
          </a:p>
          <a:p>
            <a:pPr>
              <a:lnSpc>
                <a:spcPct val="80000"/>
              </a:lnSpc>
              <a:spcBef>
                <a:spcPts val="500"/>
              </a:spcBef>
              <a:buClr>
                <a:srgbClr val="3333CC"/>
              </a:buClr>
              <a:buSzPct val="60000"/>
            </a:pPr>
            <a:r>
              <a:rPr lang="en-US" altLang="en-US" dirty="0">
                <a:solidFill>
                  <a:srgbClr val="000000"/>
                </a:solidFill>
              </a:rPr>
              <a:t>Converts the raw physical layer transmission into a reliable link</a:t>
            </a:r>
          </a:p>
          <a:p>
            <a:pPr>
              <a:lnSpc>
                <a:spcPct val="80000"/>
              </a:lnSpc>
              <a:spcBef>
                <a:spcPts val="500"/>
              </a:spcBef>
              <a:buClr>
                <a:srgbClr val="3333CC"/>
              </a:buClr>
              <a:buSzPct val="60000"/>
            </a:pPr>
            <a:r>
              <a:rPr lang="en-US" altLang="en-US" dirty="0">
                <a:solidFill>
                  <a:srgbClr val="000000"/>
                </a:solidFill>
              </a:rPr>
              <a:t>Framing: Dividing bits into frames</a:t>
            </a:r>
          </a:p>
          <a:p>
            <a:pPr>
              <a:lnSpc>
                <a:spcPct val="80000"/>
              </a:lnSpc>
              <a:spcBef>
                <a:spcPts val="500"/>
              </a:spcBef>
              <a:buClr>
                <a:srgbClr val="3333CC"/>
              </a:buClr>
              <a:buSzPct val="60000"/>
            </a:pPr>
            <a:r>
              <a:rPr lang="en-US" altLang="en-US" dirty="0">
                <a:solidFill>
                  <a:srgbClr val="000000"/>
                </a:solidFill>
              </a:rPr>
              <a:t>Physical addressing: Adding sender’s and receiver’s physical addresses to the frame header</a:t>
            </a:r>
          </a:p>
          <a:p>
            <a:pPr>
              <a:lnSpc>
                <a:spcPct val="80000"/>
              </a:lnSpc>
              <a:spcBef>
                <a:spcPts val="500"/>
              </a:spcBef>
              <a:buClr>
                <a:srgbClr val="3333CC"/>
              </a:buClr>
              <a:buSzPct val="60000"/>
            </a:pPr>
            <a:r>
              <a:rPr lang="en-US" altLang="en-US" dirty="0">
                <a:solidFill>
                  <a:srgbClr val="000000"/>
                </a:solidFill>
              </a:rPr>
              <a:t>Flow control: Decide how much data to send at one go</a:t>
            </a:r>
          </a:p>
          <a:p>
            <a:pPr>
              <a:lnSpc>
                <a:spcPct val="80000"/>
              </a:lnSpc>
              <a:spcBef>
                <a:spcPts val="500"/>
              </a:spcBef>
              <a:buClr>
                <a:srgbClr val="3333CC"/>
              </a:buClr>
              <a:buSzPct val="60000"/>
            </a:pPr>
            <a:r>
              <a:rPr lang="en-US" altLang="en-US" dirty="0">
                <a:solidFill>
                  <a:srgbClr val="000000"/>
                </a:solidFill>
              </a:rPr>
              <a:t>Error control: Add trailer to the frame to take care of damaged, lost, or duplicate frames</a:t>
            </a:r>
          </a:p>
          <a:p>
            <a:pPr>
              <a:lnSpc>
                <a:spcPct val="80000"/>
              </a:lnSpc>
              <a:spcBef>
                <a:spcPts val="500"/>
              </a:spcBef>
              <a:buClr>
                <a:srgbClr val="3333CC"/>
              </a:buClr>
              <a:buSzPct val="60000"/>
            </a:pPr>
            <a:r>
              <a:rPr lang="en-US" altLang="en-US" dirty="0">
                <a:solidFill>
                  <a:srgbClr val="000000"/>
                </a:solidFill>
              </a:rPr>
              <a:t>Access control: Handle simultaneous transmissions from two or more devices</a:t>
            </a:r>
            <a:endParaRPr lang="en-US" altLang="en-US" sz="2000" dirty="0">
              <a:solidFill>
                <a:srgbClr val="000000"/>
              </a:solidFill>
            </a:endParaRPr>
          </a:p>
          <a:p>
            <a:endParaRPr lang="en-IN" dirty="0"/>
          </a:p>
        </p:txBody>
      </p:sp>
    </p:spTree>
    <p:extLst>
      <p:ext uri="{BB962C8B-B14F-4D97-AF65-F5344CB8AC3E}">
        <p14:creationId xmlns:p14="http://schemas.microsoft.com/office/powerpoint/2010/main" val="20269012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90E5B-0EEB-A176-6DEE-C5B3609A0289}"/>
              </a:ext>
            </a:extLst>
          </p:cNvPr>
          <p:cNvSpPr>
            <a:spLocks noGrp="1"/>
          </p:cNvSpPr>
          <p:nvPr>
            <p:ph type="title"/>
          </p:nvPr>
        </p:nvSpPr>
        <p:spPr/>
        <p:txBody>
          <a:bodyPr/>
          <a:lstStyle/>
          <a:p>
            <a:r>
              <a:rPr lang="en-IN" dirty="0"/>
              <a:t>Hop-to-hop Delivery</a:t>
            </a:r>
          </a:p>
        </p:txBody>
      </p:sp>
      <p:sp>
        <p:nvSpPr>
          <p:cNvPr id="3" name="Content Placeholder 2">
            <a:extLst>
              <a:ext uri="{FF2B5EF4-FFF2-40B4-BE49-F238E27FC236}">
                <a16:creationId xmlns:a16="http://schemas.microsoft.com/office/drawing/2014/main" id="{5422B343-9692-196D-B699-2288815F15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4F562F4-60A2-328B-7D27-3FC6ACA0A782}"/>
              </a:ext>
            </a:extLst>
          </p:cNvPr>
          <p:cNvPicPr>
            <a:picLocks noChangeAspect="1"/>
          </p:cNvPicPr>
          <p:nvPr/>
        </p:nvPicPr>
        <p:blipFill>
          <a:blip r:embed="rId2"/>
          <a:stretch>
            <a:fillRect/>
          </a:stretch>
        </p:blipFill>
        <p:spPr>
          <a:xfrm>
            <a:off x="2048202" y="1442070"/>
            <a:ext cx="7270459" cy="4980004"/>
          </a:xfrm>
          <a:prstGeom prst="rect">
            <a:avLst/>
          </a:prstGeom>
        </p:spPr>
      </p:pic>
    </p:spTree>
    <p:extLst>
      <p:ext uri="{BB962C8B-B14F-4D97-AF65-F5344CB8AC3E}">
        <p14:creationId xmlns:p14="http://schemas.microsoft.com/office/powerpoint/2010/main" val="3150030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AEDC-C463-93EC-656F-C262A6699311}"/>
              </a:ext>
            </a:extLst>
          </p:cNvPr>
          <p:cNvSpPr>
            <a:spLocks noGrp="1"/>
          </p:cNvSpPr>
          <p:nvPr>
            <p:ph type="title"/>
          </p:nvPr>
        </p:nvSpPr>
        <p:spPr/>
        <p:txBody>
          <a:bodyPr/>
          <a:lstStyle/>
          <a:p>
            <a:r>
              <a:rPr lang="en-IN" dirty="0"/>
              <a:t>The Network Layer</a:t>
            </a:r>
          </a:p>
        </p:txBody>
      </p:sp>
      <p:sp>
        <p:nvSpPr>
          <p:cNvPr id="3" name="Content Placeholder 2">
            <a:extLst>
              <a:ext uri="{FF2B5EF4-FFF2-40B4-BE49-F238E27FC236}">
                <a16:creationId xmlns:a16="http://schemas.microsoft.com/office/drawing/2014/main" id="{9E808E33-1D19-6E40-DE36-079A69881C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CC4267-374E-9DF6-7904-C6690E67FE1D}"/>
              </a:ext>
            </a:extLst>
          </p:cNvPr>
          <p:cNvPicPr>
            <a:picLocks noChangeAspect="1"/>
          </p:cNvPicPr>
          <p:nvPr/>
        </p:nvPicPr>
        <p:blipFill>
          <a:blip r:embed="rId2"/>
          <a:stretch>
            <a:fillRect/>
          </a:stretch>
        </p:blipFill>
        <p:spPr>
          <a:xfrm>
            <a:off x="1285026" y="2046487"/>
            <a:ext cx="9430920" cy="3750730"/>
          </a:xfrm>
          <a:prstGeom prst="rect">
            <a:avLst/>
          </a:prstGeom>
        </p:spPr>
      </p:pic>
    </p:spTree>
    <p:extLst>
      <p:ext uri="{BB962C8B-B14F-4D97-AF65-F5344CB8AC3E}">
        <p14:creationId xmlns:p14="http://schemas.microsoft.com/office/powerpoint/2010/main" val="19380188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3171-7D53-09D4-93FE-09F174A097EC}"/>
              </a:ext>
            </a:extLst>
          </p:cNvPr>
          <p:cNvSpPr>
            <a:spLocks noGrp="1"/>
          </p:cNvSpPr>
          <p:nvPr>
            <p:ph type="title"/>
          </p:nvPr>
        </p:nvSpPr>
        <p:spPr/>
        <p:txBody>
          <a:bodyPr/>
          <a:lstStyle/>
          <a:p>
            <a:r>
              <a:rPr lang="en-IN" dirty="0"/>
              <a:t>Network Layer Functions – 1</a:t>
            </a:r>
          </a:p>
        </p:txBody>
      </p:sp>
      <p:sp>
        <p:nvSpPr>
          <p:cNvPr id="3" name="Content Placeholder 2">
            <a:extLst>
              <a:ext uri="{FF2B5EF4-FFF2-40B4-BE49-F238E27FC236}">
                <a16:creationId xmlns:a16="http://schemas.microsoft.com/office/drawing/2014/main" id="{EB7C2101-6A61-C3B9-2D76-FC27C4ECEE8C}"/>
              </a:ext>
            </a:extLst>
          </p:cNvPr>
          <p:cNvSpPr>
            <a:spLocks noGrp="1"/>
          </p:cNvSpPr>
          <p:nvPr>
            <p:ph idx="1"/>
          </p:nvPr>
        </p:nvSpPr>
        <p:spPr/>
        <p:txBody>
          <a:bodyPr/>
          <a:lstStyle/>
          <a:p>
            <a:pPr>
              <a:spcBef>
                <a:spcPts val="800"/>
              </a:spcBef>
              <a:buClr>
                <a:srgbClr val="3333CC"/>
              </a:buClr>
              <a:buSzPct val="60000"/>
            </a:pPr>
            <a:r>
              <a:rPr lang="en-US" altLang="en-US" sz="3200" dirty="0">
                <a:solidFill>
                  <a:srgbClr val="000000"/>
                </a:solidFill>
              </a:rPr>
              <a:t>Responsible for </a:t>
            </a:r>
            <a:r>
              <a:rPr lang="en-US" altLang="en-US" sz="3200" b="1" dirty="0">
                <a:solidFill>
                  <a:srgbClr val="000000"/>
                </a:solidFill>
              </a:rPr>
              <a:t>source-to-destination delivery </a:t>
            </a:r>
            <a:r>
              <a:rPr lang="en-US" altLang="en-US" sz="3200" dirty="0">
                <a:solidFill>
                  <a:srgbClr val="000000"/>
                </a:solidFill>
              </a:rPr>
              <a:t>of packets possibly across different networks (links)</a:t>
            </a:r>
          </a:p>
          <a:p>
            <a:pPr lvl="1">
              <a:spcBef>
                <a:spcPts val="700"/>
              </a:spcBef>
              <a:buClr>
                <a:srgbClr val="FF0000"/>
              </a:buClr>
              <a:buSzPct val="55000"/>
            </a:pPr>
            <a:r>
              <a:rPr lang="en-US" altLang="en-US" sz="2800" dirty="0">
                <a:solidFill>
                  <a:srgbClr val="000000"/>
                </a:solidFill>
              </a:rPr>
              <a:t>Coordinates delivery of packets from the original sender to the final destination</a:t>
            </a:r>
          </a:p>
          <a:p>
            <a:pPr lvl="1">
              <a:spcBef>
                <a:spcPts val="700"/>
              </a:spcBef>
              <a:buClr>
                <a:srgbClr val="FF0000"/>
              </a:buClr>
              <a:buSzPct val="55000"/>
            </a:pPr>
            <a:r>
              <a:rPr lang="en-US" altLang="en-US" sz="2800" dirty="0">
                <a:solidFill>
                  <a:srgbClr val="000000"/>
                </a:solidFill>
              </a:rPr>
              <a:t>In-between, data link layer takes care of hop-by-hop delivery between nodes attached to the same network</a:t>
            </a:r>
          </a:p>
          <a:p>
            <a:endParaRPr lang="en-IN" dirty="0"/>
          </a:p>
        </p:txBody>
      </p:sp>
    </p:spTree>
    <p:extLst>
      <p:ext uri="{BB962C8B-B14F-4D97-AF65-F5344CB8AC3E}">
        <p14:creationId xmlns:p14="http://schemas.microsoft.com/office/powerpoint/2010/main" val="33915165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3171-7D53-09D4-93FE-09F174A097EC}"/>
              </a:ext>
            </a:extLst>
          </p:cNvPr>
          <p:cNvSpPr>
            <a:spLocks noGrp="1"/>
          </p:cNvSpPr>
          <p:nvPr>
            <p:ph type="title"/>
          </p:nvPr>
        </p:nvSpPr>
        <p:spPr/>
        <p:txBody>
          <a:bodyPr/>
          <a:lstStyle/>
          <a:p>
            <a:r>
              <a:rPr lang="en-IN" dirty="0"/>
              <a:t>Network Layer Functions – 2</a:t>
            </a:r>
          </a:p>
        </p:txBody>
      </p:sp>
      <p:sp>
        <p:nvSpPr>
          <p:cNvPr id="3" name="Content Placeholder 2">
            <a:extLst>
              <a:ext uri="{FF2B5EF4-FFF2-40B4-BE49-F238E27FC236}">
                <a16:creationId xmlns:a16="http://schemas.microsoft.com/office/drawing/2014/main" id="{EB7C2101-6A61-C3B9-2D76-FC27C4ECEE8C}"/>
              </a:ext>
            </a:extLst>
          </p:cNvPr>
          <p:cNvSpPr>
            <a:spLocks noGrp="1"/>
          </p:cNvSpPr>
          <p:nvPr>
            <p:ph idx="1"/>
          </p:nvPr>
        </p:nvSpPr>
        <p:spPr/>
        <p:txBody>
          <a:bodyPr>
            <a:normAutofit fontScale="92500" lnSpcReduction="10000"/>
          </a:bodyPr>
          <a:lstStyle/>
          <a:p>
            <a:pPr>
              <a:spcBef>
                <a:spcPts val="600"/>
              </a:spcBef>
              <a:buClr>
                <a:srgbClr val="3333CC"/>
              </a:buClr>
              <a:buSzPct val="60000"/>
            </a:pPr>
            <a:r>
              <a:rPr lang="en-US" altLang="en-US" sz="3200" b="1" dirty="0">
                <a:solidFill>
                  <a:srgbClr val="000000"/>
                </a:solidFill>
              </a:rPr>
              <a:t>Logical addressing</a:t>
            </a:r>
            <a:r>
              <a:rPr lang="en-US" altLang="en-US" sz="3200" dirty="0">
                <a:solidFill>
                  <a:srgbClr val="000000"/>
                </a:solidFill>
              </a:rPr>
              <a:t>: Physical addresses are defined by data link layer to take care of addressing inside the same network. If a packet has to travel across a network to another network, </a:t>
            </a:r>
            <a:r>
              <a:rPr lang="en-US" altLang="en-US" sz="3200" b="1" dirty="0">
                <a:solidFill>
                  <a:srgbClr val="000000"/>
                </a:solidFill>
              </a:rPr>
              <a:t>physical addressing </a:t>
            </a:r>
            <a:r>
              <a:rPr lang="en-US" altLang="en-US" sz="3200" dirty="0">
                <a:solidFill>
                  <a:srgbClr val="000000"/>
                </a:solidFill>
              </a:rPr>
              <a:t>will not work. Hence, a “</a:t>
            </a:r>
            <a:r>
              <a:rPr lang="en-US" altLang="en-US" sz="3200" b="1" dirty="0">
                <a:solidFill>
                  <a:srgbClr val="000000"/>
                </a:solidFill>
              </a:rPr>
              <a:t>universal address</a:t>
            </a:r>
            <a:r>
              <a:rPr lang="en-US" altLang="en-US" sz="3200" dirty="0">
                <a:solidFill>
                  <a:srgbClr val="000000"/>
                </a:solidFill>
              </a:rPr>
              <a:t>” or a “logical address” is required. This is done at the network layer.</a:t>
            </a:r>
          </a:p>
          <a:p>
            <a:pPr lvl="1">
              <a:spcBef>
                <a:spcPts val="600"/>
              </a:spcBef>
              <a:buClr>
                <a:srgbClr val="3333CC"/>
              </a:buClr>
              <a:buSzPct val="60000"/>
            </a:pPr>
            <a:r>
              <a:rPr lang="en-US" altLang="en-US" sz="2800" dirty="0">
                <a:solidFill>
                  <a:srgbClr val="000000"/>
                </a:solidFill>
              </a:rPr>
              <a:t>A </a:t>
            </a:r>
            <a:r>
              <a:rPr lang="en-US" altLang="en-US" sz="2800" b="1" dirty="0">
                <a:solidFill>
                  <a:srgbClr val="000000"/>
                </a:solidFill>
              </a:rPr>
              <a:t>header </a:t>
            </a:r>
            <a:r>
              <a:rPr lang="en-US" altLang="en-US" sz="2800" dirty="0">
                <a:solidFill>
                  <a:srgbClr val="000000"/>
                </a:solidFill>
              </a:rPr>
              <a:t>is added for this and other purposes.</a:t>
            </a:r>
          </a:p>
          <a:p>
            <a:pPr>
              <a:spcBef>
                <a:spcPts val="600"/>
              </a:spcBef>
              <a:buClr>
                <a:srgbClr val="3333CC"/>
              </a:buClr>
              <a:buSzPct val="60000"/>
            </a:pPr>
            <a:r>
              <a:rPr lang="en-US" altLang="en-US" sz="3200" b="1" dirty="0">
                <a:solidFill>
                  <a:srgbClr val="000000"/>
                </a:solidFill>
              </a:rPr>
              <a:t>Routing</a:t>
            </a:r>
            <a:r>
              <a:rPr lang="en-US" altLang="en-US" sz="3200" dirty="0">
                <a:solidFill>
                  <a:srgbClr val="000000"/>
                </a:solidFill>
              </a:rPr>
              <a:t>: When independent networks are connected to form an internetwork (or internet), i.e. a network of networks, the connecting devices (switches or routers) route the packets to the final destination. Network layer is responsible for this function.</a:t>
            </a:r>
          </a:p>
        </p:txBody>
      </p:sp>
    </p:spTree>
    <p:extLst>
      <p:ext uri="{BB962C8B-B14F-4D97-AF65-F5344CB8AC3E}">
        <p14:creationId xmlns:p14="http://schemas.microsoft.com/office/powerpoint/2010/main" val="42949616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7522-82F6-23D6-5D86-03C06281E638}"/>
              </a:ext>
            </a:extLst>
          </p:cNvPr>
          <p:cNvSpPr>
            <a:spLocks noGrp="1"/>
          </p:cNvSpPr>
          <p:nvPr>
            <p:ph type="title"/>
          </p:nvPr>
        </p:nvSpPr>
        <p:spPr/>
        <p:txBody>
          <a:bodyPr/>
          <a:lstStyle/>
          <a:p>
            <a:r>
              <a:rPr lang="en-IN" dirty="0"/>
              <a:t>Source-to-destination Delivery</a:t>
            </a:r>
          </a:p>
        </p:txBody>
      </p:sp>
      <p:sp>
        <p:nvSpPr>
          <p:cNvPr id="3" name="Content Placeholder 2">
            <a:extLst>
              <a:ext uri="{FF2B5EF4-FFF2-40B4-BE49-F238E27FC236}">
                <a16:creationId xmlns:a16="http://schemas.microsoft.com/office/drawing/2014/main" id="{B7ECA408-3E56-3D56-F674-36CFE26BECA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8FDBE1-6C1E-1A64-0A78-44AC63EE7F1F}"/>
              </a:ext>
            </a:extLst>
          </p:cNvPr>
          <p:cNvPicPr>
            <a:picLocks noChangeAspect="1"/>
          </p:cNvPicPr>
          <p:nvPr/>
        </p:nvPicPr>
        <p:blipFill>
          <a:blip r:embed="rId2"/>
          <a:stretch>
            <a:fillRect/>
          </a:stretch>
        </p:blipFill>
        <p:spPr>
          <a:xfrm>
            <a:off x="2647016" y="1505031"/>
            <a:ext cx="6044920" cy="5233048"/>
          </a:xfrm>
          <a:prstGeom prst="rect">
            <a:avLst/>
          </a:prstGeom>
        </p:spPr>
      </p:pic>
    </p:spTree>
    <p:extLst>
      <p:ext uri="{BB962C8B-B14F-4D97-AF65-F5344CB8AC3E}">
        <p14:creationId xmlns:p14="http://schemas.microsoft.com/office/powerpoint/2010/main" val="38172888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C20-6CB5-4142-62E7-106177EF32E7}"/>
              </a:ext>
            </a:extLst>
          </p:cNvPr>
          <p:cNvSpPr>
            <a:spLocks noGrp="1"/>
          </p:cNvSpPr>
          <p:nvPr>
            <p:ph type="title"/>
          </p:nvPr>
        </p:nvSpPr>
        <p:spPr/>
        <p:txBody>
          <a:bodyPr/>
          <a:lstStyle/>
          <a:p>
            <a:r>
              <a:rPr lang="en-IN" dirty="0"/>
              <a:t>The Transport Layer</a:t>
            </a:r>
          </a:p>
        </p:txBody>
      </p:sp>
      <p:sp>
        <p:nvSpPr>
          <p:cNvPr id="3" name="Content Placeholder 2">
            <a:extLst>
              <a:ext uri="{FF2B5EF4-FFF2-40B4-BE49-F238E27FC236}">
                <a16:creationId xmlns:a16="http://schemas.microsoft.com/office/drawing/2014/main" id="{48048C67-1D09-BAA2-5CB0-AAFD4427E0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186D815-8C6C-7CD5-0264-A1578FF87CC9}"/>
              </a:ext>
            </a:extLst>
          </p:cNvPr>
          <p:cNvPicPr>
            <a:picLocks noChangeAspect="1"/>
          </p:cNvPicPr>
          <p:nvPr/>
        </p:nvPicPr>
        <p:blipFill>
          <a:blip r:embed="rId2"/>
          <a:stretch>
            <a:fillRect/>
          </a:stretch>
        </p:blipFill>
        <p:spPr>
          <a:xfrm>
            <a:off x="1181355" y="1986520"/>
            <a:ext cx="10089396" cy="3907729"/>
          </a:xfrm>
          <a:prstGeom prst="rect">
            <a:avLst/>
          </a:prstGeom>
        </p:spPr>
      </p:pic>
    </p:spTree>
    <p:extLst>
      <p:ext uri="{BB962C8B-B14F-4D97-AF65-F5344CB8AC3E}">
        <p14:creationId xmlns:p14="http://schemas.microsoft.com/office/powerpoint/2010/main" val="23137910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BFC4-904F-BC38-6BD5-C8FAA43A5F97}"/>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002B0ADF-3E61-9C3F-C846-4C9EE0DC7F96}"/>
              </a:ext>
            </a:extLst>
          </p:cNvPr>
          <p:cNvSpPr>
            <a:spLocks noGrp="1"/>
          </p:cNvSpPr>
          <p:nvPr>
            <p:ph idx="1"/>
          </p:nvPr>
        </p:nvSpPr>
        <p:spPr/>
        <p:txBody>
          <a:bodyPr/>
          <a:lstStyle/>
          <a:p>
            <a:pPr>
              <a:spcBef>
                <a:spcPts val="600"/>
              </a:spcBef>
              <a:buClr>
                <a:srgbClr val="3333CC"/>
              </a:buClr>
              <a:buSzPct val="60000"/>
            </a:pPr>
            <a:r>
              <a:rPr lang="en-US" altLang="en-US" sz="2400" b="1" dirty="0">
                <a:solidFill>
                  <a:srgbClr val="000000"/>
                </a:solidFill>
              </a:rPr>
              <a:t>Process</a:t>
            </a:r>
            <a:r>
              <a:rPr lang="en-US" altLang="en-US" sz="2400" dirty="0">
                <a:solidFill>
                  <a:srgbClr val="000000"/>
                </a:solidFill>
              </a:rPr>
              <a:t> is an application program running on a host</a:t>
            </a:r>
          </a:p>
          <a:p>
            <a:pPr>
              <a:spcBef>
                <a:spcPts val="600"/>
              </a:spcBef>
              <a:buClr>
                <a:srgbClr val="3333CC"/>
              </a:buClr>
              <a:buSzPct val="60000"/>
            </a:pPr>
            <a:r>
              <a:rPr lang="en-US" altLang="en-US" sz="2400" dirty="0">
                <a:solidFill>
                  <a:srgbClr val="000000"/>
                </a:solidFill>
              </a:rPr>
              <a:t>Network layer delivers packets from source to destination, but has no clue about the relationship between these packets</a:t>
            </a:r>
          </a:p>
          <a:p>
            <a:pPr lvl="1">
              <a:buClr>
                <a:srgbClr val="FF0000"/>
              </a:buClr>
              <a:buSzPct val="55000"/>
            </a:pPr>
            <a:r>
              <a:rPr lang="en-US" altLang="en-US" sz="2000" dirty="0">
                <a:solidFill>
                  <a:srgbClr val="000000"/>
                </a:solidFill>
              </a:rPr>
              <a:t>It treats each one of them as an independent packet</a:t>
            </a:r>
          </a:p>
          <a:p>
            <a:pPr>
              <a:spcBef>
                <a:spcPts val="600"/>
              </a:spcBef>
              <a:buClr>
                <a:srgbClr val="3333CC"/>
              </a:buClr>
              <a:buSzPct val="60000"/>
            </a:pPr>
            <a:r>
              <a:rPr lang="en-US" altLang="en-US" sz="2400" dirty="0">
                <a:solidFill>
                  <a:srgbClr val="000000"/>
                </a:solidFill>
              </a:rPr>
              <a:t>Transport layer takes care of ensuring that the whole message arrives from the sender to the destination</a:t>
            </a:r>
          </a:p>
          <a:p>
            <a:pPr lvl="1">
              <a:buClr>
                <a:srgbClr val="FF0000"/>
              </a:buClr>
              <a:buSzPct val="55000"/>
            </a:pPr>
            <a:r>
              <a:rPr lang="en-US" altLang="en-US" sz="2000" dirty="0">
                <a:solidFill>
                  <a:srgbClr val="000000"/>
                </a:solidFill>
              </a:rPr>
              <a:t>Also handles </a:t>
            </a:r>
            <a:r>
              <a:rPr lang="en-US" altLang="en-US" sz="2000" b="1" dirty="0">
                <a:solidFill>
                  <a:srgbClr val="000000"/>
                </a:solidFill>
              </a:rPr>
              <a:t>flow control </a:t>
            </a:r>
            <a:r>
              <a:rPr lang="en-US" altLang="en-US" sz="2000" dirty="0">
                <a:solidFill>
                  <a:srgbClr val="000000"/>
                </a:solidFill>
              </a:rPr>
              <a:t>and </a:t>
            </a:r>
            <a:r>
              <a:rPr lang="en-US" altLang="en-US" sz="2000" b="1" dirty="0">
                <a:solidFill>
                  <a:srgbClr val="000000"/>
                </a:solidFill>
              </a:rPr>
              <a:t>error control </a:t>
            </a:r>
            <a:r>
              <a:rPr lang="en-US" altLang="en-US" sz="2000" dirty="0">
                <a:solidFill>
                  <a:srgbClr val="000000"/>
                </a:solidFill>
              </a:rPr>
              <a:t>at the source-to-destination level</a:t>
            </a:r>
          </a:p>
          <a:p>
            <a:endParaRPr lang="en-IN" dirty="0"/>
          </a:p>
        </p:txBody>
      </p:sp>
      <p:pic>
        <p:nvPicPr>
          <p:cNvPr id="5" name="Picture 4">
            <a:extLst>
              <a:ext uri="{FF2B5EF4-FFF2-40B4-BE49-F238E27FC236}">
                <a16:creationId xmlns:a16="http://schemas.microsoft.com/office/drawing/2014/main" id="{23D74AA3-CF86-A77D-EE50-592F850DE982}"/>
              </a:ext>
            </a:extLst>
          </p:cNvPr>
          <p:cNvPicPr>
            <a:picLocks noChangeAspect="1"/>
          </p:cNvPicPr>
          <p:nvPr/>
        </p:nvPicPr>
        <p:blipFill>
          <a:blip r:embed="rId2"/>
          <a:stretch>
            <a:fillRect/>
          </a:stretch>
        </p:blipFill>
        <p:spPr>
          <a:xfrm>
            <a:off x="3774948" y="4607353"/>
            <a:ext cx="4300540" cy="1885522"/>
          </a:xfrm>
          <a:prstGeom prst="rect">
            <a:avLst/>
          </a:prstGeom>
        </p:spPr>
      </p:pic>
    </p:spTree>
    <p:extLst>
      <p:ext uri="{BB962C8B-B14F-4D97-AF65-F5344CB8AC3E}">
        <p14:creationId xmlns:p14="http://schemas.microsoft.com/office/powerpoint/2010/main" val="39091041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CD55-7813-FF9C-D459-BB2AAE5354E7}"/>
              </a:ext>
            </a:extLst>
          </p:cNvPr>
          <p:cNvSpPr>
            <a:spLocks noGrp="1"/>
          </p:cNvSpPr>
          <p:nvPr>
            <p:ph type="title"/>
          </p:nvPr>
        </p:nvSpPr>
        <p:spPr/>
        <p:txBody>
          <a:bodyPr/>
          <a:lstStyle/>
          <a:p>
            <a:r>
              <a:rPr lang="en-IN" dirty="0"/>
              <a:t>Reliable Process-to-process Delivery of a Message</a:t>
            </a:r>
          </a:p>
        </p:txBody>
      </p:sp>
      <p:sp>
        <p:nvSpPr>
          <p:cNvPr id="3" name="Content Placeholder 2">
            <a:extLst>
              <a:ext uri="{FF2B5EF4-FFF2-40B4-BE49-F238E27FC236}">
                <a16:creationId xmlns:a16="http://schemas.microsoft.com/office/drawing/2014/main" id="{24CC8152-1672-B9AA-B8D3-0E4E8883BB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F31FCD6-B7A0-A536-E21D-12A13048DD13}"/>
              </a:ext>
            </a:extLst>
          </p:cNvPr>
          <p:cNvPicPr>
            <a:picLocks noChangeAspect="1"/>
          </p:cNvPicPr>
          <p:nvPr/>
        </p:nvPicPr>
        <p:blipFill>
          <a:blip r:embed="rId2"/>
          <a:stretch>
            <a:fillRect/>
          </a:stretch>
        </p:blipFill>
        <p:spPr>
          <a:xfrm>
            <a:off x="1492340" y="1825624"/>
            <a:ext cx="9059220" cy="4245051"/>
          </a:xfrm>
          <a:prstGeom prst="rect">
            <a:avLst/>
          </a:prstGeom>
        </p:spPr>
      </p:pic>
    </p:spTree>
    <p:extLst>
      <p:ext uri="{BB962C8B-B14F-4D97-AF65-F5344CB8AC3E}">
        <p14:creationId xmlns:p14="http://schemas.microsoft.com/office/powerpoint/2010/main" val="97635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66B6-EFAB-E122-0B8D-16ABF493B2DB}"/>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6D72D68C-5A98-5CD8-890C-A86D5F060E25}"/>
              </a:ext>
            </a:extLst>
          </p:cNvPr>
          <p:cNvSpPr>
            <a:spLocks noGrp="1"/>
          </p:cNvSpPr>
          <p:nvPr>
            <p:ph idx="1"/>
          </p:nvPr>
        </p:nvSpPr>
        <p:spPr/>
        <p:txBody>
          <a:bodyPr/>
          <a:lstStyle/>
          <a:p>
            <a:pPr>
              <a:spcBef>
                <a:spcPts val="600"/>
              </a:spcBef>
              <a:buClr>
                <a:srgbClr val="3333CC"/>
              </a:buClr>
              <a:buSzPct val="60000"/>
            </a:pPr>
            <a:r>
              <a:rPr lang="en-US" altLang="en-US" sz="2400" b="1" dirty="0">
                <a:solidFill>
                  <a:srgbClr val="000000"/>
                </a:solidFill>
              </a:rPr>
              <a:t>Port addressing</a:t>
            </a:r>
            <a:r>
              <a:rPr lang="en-US" altLang="en-US" sz="2400" dirty="0">
                <a:solidFill>
                  <a:srgbClr val="000000"/>
                </a:solidFill>
              </a:rPr>
              <a:t>: Ensure the right application gets packets on a computer running several applications</a:t>
            </a:r>
          </a:p>
          <a:p>
            <a:pPr>
              <a:spcBef>
                <a:spcPts val="600"/>
              </a:spcBef>
              <a:buClr>
                <a:srgbClr val="3333CC"/>
              </a:buClr>
              <a:buSzPct val="60000"/>
            </a:pPr>
            <a:r>
              <a:rPr lang="en-US" altLang="en-US" sz="2400" b="1" dirty="0">
                <a:solidFill>
                  <a:srgbClr val="000000"/>
                </a:solidFill>
              </a:rPr>
              <a:t>Segmentation </a:t>
            </a:r>
            <a:r>
              <a:rPr lang="en-US" altLang="en-US" sz="2400" dirty="0">
                <a:solidFill>
                  <a:srgbClr val="000000"/>
                </a:solidFill>
              </a:rPr>
              <a:t>and </a:t>
            </a:r>
            <a:r>
              <a:rPr lang="en-US" altLang="en-US" sz="2400" b="1" dirty="0">
                <a:solidFill>
                  <a:srgbClr val="000000"/>
                </a:solidFill>
              </a:rPr>
              <a:t>reassembly</a:t>
            </a:r>
            <a:r>
              <a:rPr lang="en-US" altLang="en-US" sz="2400" dirty="0">
                <a:solidFill>
                  <a:srgbClr val="000000"/>
                </a:solidFill>
              </a:rPr>
              <a:t>: Divide a message into segments, each bearing a segment number</a:t>
            </a:r>
          </a:p>
          <a:p>
            <a:pPr lvl="1">
              <a:buClr>
                <a:srgbClr val="FF0000"/>
              </a:buClr>
              <a:buSzPct val="55000"/>
            </a:pPr>
            <a:r>
              <a:rPr lang="en-US" altLang="en-US" sz="2000" dirty="0">
                <a:solidFill>
                  <a:srgbClr val="000000"/>
                </a:solidFill>
              </a:rPr>
              <a:t>Destination uses these to reassemble messages and to track loss, duplication, or sequencing problems</a:t>
            </a:r>
          </a:p>
          <a:p>
            <a:pPr>
              <a:spcBef>
                <a:spcPts val="600"/>
              </a:spcBef>
              <a:buClr>
                <a:srgbClr val="3333CC"/>
              </a:buClr>
              <a:buSzPct val="60000"/>
            </a:pPr>
            <a:r>
              <a:rPr lang="en-US" altLang="en-US" sz="2400" b="1" dirty="0">
                <a:solidFill>
                  <a:srgbClr val="000000"/>
                </a:solidFill>
              </a:rPr>
              <a:t>Connection control</a:t>
            </a:r>
            <a:r>
              <a:rPr lang="en-US" altLang="en-US" sz="2400" dirty="0">
                <a:solidFill>
                  <a:srgbClr val="000000"/>
                </a:solidFill>
              </a:rPr>
              <a:t>: Connection-oriented or connection-less</a:t>
            </a:r>
          </a:p>
          <a:p>
            <a:pPr>
              <a:spcBef>
                <a:spcPts val="600"/>
              </a:spcBef>
              <a:buClr>
                <a:srgbClr val="3333CC"/>
              </a:buClr>
              <a:buSzPct val="60000"/>
            </a:pPr>
            <a:r>
              <a:rPr lang="en-US" altLang="en-US" sz="2400" b="1" dirty="0">
                <a:solidFill>
                  <a:srgbClr val="000000"/>
                </a:solidFill>
              </a:rPr>
              <a:t>Flow control</a:t>
            </a:r>
            <a:r>
              <a:rPr lang="en-US" altLang="en-US" sz="2400" dirty="0">
                <a:solidFill>
                  <a:srgbClr val="000000"/>
                </a:solidFill>
              </a:rPr>
              <a:t>: End-to-end, not hop-to-hop</a:t>
            </a:r>
          </a:p>
          <a:p>
            <a:pPr>
              <a:spcBef>
                <a:spcPts val="600"/>
              </a:spcBef>
              <a:buClr>
                <a:srgbClr val="3333CC"/>
              </a:buClr>
              <a:buSzPct val="60000"/>
            </a:pPr>
            <a:r>
              <a:rPr lang="en-US" altLang="en-US" sz="2400" b="1" dirty="0">
                <a:solidFill>
                  <a:srgbClr val="000000"/>
                </a:solidFill>
              </a:rPr>
              <a:t>Error control</a:t>
            </a:r>
            <a:r>
              <a:rPr lang="en-US" altLang="en-US" sz="2400" dirty="0">
                <a:solidFill>
                  <a:srgbClr val="000000"/>
                </a:solidFill>
              </a:rPr>
              <a:t>: Process-to-process, not hop-to-hop</a:t>
            </a:r>
          </a:p>
          <a:p>
            <a:pPr lvl="1">
              <a:buClr>
                <a:srgbClr val="FF0000"/>
              </a:buClr>
              <a:buSzPct val="55000"/>
            </a:pPr>
            <a:r>
              <a:rPr lang="en-US" altLang="en-US" sz="2000" dirty="0">
                <a:solidFill>
                  <a:srgbClr val="000000"/>
                </a:solidFill>
              </a:rPr>
              <a:t>Usually uses </a:t>
            </a:r>
            <a:r>
              <a:rPr lang="en-US" altLang="en-US" sz="2000" b="1" dirty="0">
                <a:solidFill>
                  <a:srgbClr val="000000"/>
                </a:solidFill>
              </a:rPr>
              <a:t>acknowledgments </a:t>
            </a:r>
            <a:r>
              <a:rPr lang="en-US" altLang="en-US" sz="2000" dirty="0">
                <a:solidFill>
                  <a:srgbClr val="000000"/>
                </a:solidFill>
              </a:rPr>
              <a:t>and </a:t>
            </a:r>
            <a:r>
              <a:rPr lang="en-US" altLang="en-US" sz="2000" b="1" dirty="0">
                <a:solidFill>
                  <a:srgbClr val="000000"/>
                </a:solidFill>
              </a:rPr>
              <a:t>retransmissions </a:t>
            </a:r>
            <a:r>
              <a:rPr lang="en-US" altLang="en-US" sz="2000" dirty="0">
                <a:solidFill>
                  <a:srgbClr val="000000"/>
                </a:solidFill>
              </a:rPr>
              <a:t>for this</a:t>
            </a:r>
          </a:p>
          <a:p>
            <a:endParaRPr lang="en-IN" dirty="0"/>
          </a:p>
        </p:txBody>
      </p:sp>
    </p:spTree>
    <p:extLst>
      <p:ext uri="{BB962C8B-B14F-4D97-AF65-F5344CB8AC3E}">
        <p14:creationId xmlns:p14="http://schemas.microsoft.com/office/powerpoint/2010/main" val="418068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4768</TotalTime>
  <Words>9183</Words>
  <Application>Microsoft Office PowerPoint</Application>
  <PresentationFormat>Widescreen</PresentationFormat>
  <Paragraphs>589</Paragraphs>
  <Slides>153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153</vt:i4>
      </vt:variant>
    </vt:vector>
  </HeadingPairs>
  <TitlesOfParts>
    <vt:vector size="160" baseType="lpstr">
      <vt:lpstr>Arial</vt:lpstr>
      <vt:lpstr>Calibri</vt:lpstr>
      <vt:lpstr>Calibri Light</vt:lpstr>
      <vt:lpstr>Generic120-Regular</vt:lpstr>
      <vt:lpstr>Sabon-Roman</vt:lpstr>
      <vt:lpstr>Times New Roman</vt:lpstr>
      <vt:lpstr>Office Theme</vt:lpstr>
      <vt:lpstr>Fundamentals of Computer Networks and Management</vt:lpstr>
      <vt:lpstr>Sessions 1 and 2</vt:lpstr>
      <vt:lpstr>Electronic Communication System</vt:lpstr>
      <vt:lpstr>Introduction to Communication System</vt:lpstr>
      <vt:lpstr>Components of a Data Communication System</vt:lpstr>
      <vt:lpstr>Client-Server Model</vt:lpstr>
      <vt:lpstr>Peer-to-Peer (P2P) System</vt:lpstr>
      <vt:lpstr>Sessions 3 and 4</vt:lpstr>
      <vt:lpstr>Network Hardware and Software</vt:lpstr>
      <vt:lpstr>Unicast versus Broadcast</vt:lpstr>
      <vt:lpstr>Scale and Network Types</vt:lpstr>
      <vt:lpstr>Personal Area Network (PAN)</vt:lpstr>
      <vt:lpstr>Bluetooth</vt:lpstr>
      <vt:lpstr>Local Area Network (LAN)</vt:lpstr>
      <vt:lpstr>More on LAN …</vt:lpstr>
      <vt:lpstr>LAN Topology</vt:lpstr>
      <vt:lpstr>Setting up a network</vt:lpstr>
      <vt:lpstr>Network Interface Card (NIC)</vt:lpstr>
      <vt:lpstr>Transmission media</vt:lpstr>
      <vt:lpstr>Transmission media</vt:lpstr>
      <vt:lpstr>Networking devices</vt:lpstr>
      <vt:lpstr>Sample network</vt:lpstr>
      <vt:lpstr>Wired LAN - Ethernet</vt:lpstr>
      <vt:lpstr>What is Ethernet?</vt:lpstr>
      <vt:lpstr>IEEE 802</vt:lpstr>
      <vt:lpstr>Ethernet frame format</vt:lpstr>
      <vt:lpstr>Connectionless and unreliable service</vt:lpstr>
      <vt:lpstr>Addressing</vt:lpstr>
      <vt:lpstr>CSMA/CD</vt:lpstr>
      <vt:lpstr>CSMA/CD</vt:lpstr>
      <vt:lpstr>Modern Ethernet</vt:lpstr>
      <vt:lpstr>Switched Ethernet example: Gigabit ethernet</vt:lpstr>
      <vt:lpstr>Switched Ethernet: Using hub or switch</vt:lpstr>
      <vt:lpstr>Switched Ethernet - Hub</vt:lpstr>
      <vt:lpstr>Switched Ethernet - Switch</vt:lpstr>
      <vt:lpstr>Use of switch</vt:lpstr>
      <vt:lpstr>Virtual LAN (VLAN)</vt:lpstr>
      <vt:lpstr>VLAN Basics</vt:lpstr>
      <vt:lpstr>Sample LAN</vt:lpstr>
      <vt:lpstr>VLAN – The need</vt:lpstr>
      <vt:lpstr>VLAN</vt:lpstr>
      <vt:lpstr>How it works?</vt:lpstr>
      <vt:lpstr>Two switches with a backbone using VLAN</vt:lpstr>
      <vt:lpstr>Where can it be used?</vt:lpstr>
      <vt:lpstr>Wired and Wireless LAN</vt:lpstr>
      <vt:lpstr>LAN – Earlier and Now</vt:lpstr>
      <vt:lpstr>LAN Transmission Technologies</vt:lpstr>
      <vt:lpstr>Wireless LAN</vt:lpstr>
      <vt:lpstr>Wireless LAN – Infrastructure mode</vt:lpstr>
      <vt:lpstr>Wireless LAN – Ad hoc mode</vt:lpstr>
      <vt:lpstr>Hidden and Exposed Station Problems</vt:lpstr>
      <vt:lpstr>Transmission Media</vt:lpstr>
      <vt:lpstr>Transmission Media</vt:lpstr>
      <vt:lpstr>Twisted-pair cable</vt:lpstr>
      <vt:lpstr>UTP and STP</vt:lpstr>
      <vt:lpstr>Coaxial cables</vt:lpstr>
      <vt:lpstr>Coaxial cable – Usage</vt:lpstr>
      <vt:lpstr>Fiber-optic cable</vt:lpstr>
      <vt:lpstr>Fiber-optic usage</vt:lpstr>
      <vt:lpstr>Unguided media</vt:lpstr>
      <vt:lpstr>Unguided signals</vt:lpstr>
      <vt:lpstr>Electromagnetic spectrum</vt:lpstr>
      <vt:lpstr>Classification of Wireless communication</vt:lpstr>
      <vt:lpstr>Radio waves</vt:lpstr>
      <vt:lpstr>Radio waves</vt:lpstr>
      <vt:lpstr>Microwaves</vt:lpstr>
      <vt:lpstr>Infrared</vt:lpstr>
      <vt:lpstr>Metropolitan Area Network (MAN)</vt:lpstr>
      <vt:lpstr>MAN</vt:lpstr>
      <vt:lpstr>Wide Area Network (WAN)</vt:lpstr>
      <vt:lpstr>WAN</vt:lpstr>
      <vt:lpstr>WAN Connecting LANs</vt:lpstr>
      <vt:lpstr>Internetwork</vt:lpstr>
      <vt:lpstr>Protocol</vt:lpstr>
      <vt:lpstr>Network Software</vt:lpstr>
      <vt:lpstr>Protocol Hierarchies</vt:lpstr>
      <vt:lpstr>Protocol Hierarchies</vt:lpstr>
      <vt:lpstr>Protocol Hierarchy Example</vt:lpstr>
      <vt:lpstr>Layers, Protocols, Interfaces</vt:lpstr>
      <vt:lpstr>Design Issues for Layers – Errors</vt:lpstr>
      <vt:lpstr>Design Issues for Layers – Routing</vt:lpstr>
      <vt:lpstr>Design Issues for Layers – Addressing</vt:lpstr>
      <vt:lpstr>Design Issues for Layers – Flow control</vt:lpstr>
      <vt:lpstr>PowerPoint Presentation</vt:lpstr>
      <vt:lpstr>OSI Model – Interaction Between Layers</vt:lpstr>
      <vt:lpstr>An Exchange using the OSI Model</vt:lpstr>
      <vt:lpstr>The Physical Layer</vt:lpstr>
      <vt:lpstr>Physical Layer Functions</vt:lpstr>
      <vt:lpstr>The Data Link Layer</vt:lpstr>
      <vt:lpstr>Data Link Layer</vt:lpstr>
      <vt:lpstr>Hop-to-hop Delivery</vt:lpstr>
      <vt:lpstr>The Network Layer</vt:lpstr>
      <vt:lpstr>Network Layer Functions – 1</vt:lpstr>
      <vt:lpstr>Network Layer Functions – 2</vt:lpstr>
      <vt:lpstr>Source-to-destination Delivery</vt:lpstr>
      <vt:lpstr>The Transport Layer</vt:lpstr>
      <vt:lpstr>Transport Layer</vt:lpstr>
      <vt:lpstr>Reliable Process-to-process Delivery of a Message</vt:lpstr>
      <vt:lpstr>Transport Layer</vt:lpstr>
      <vt:lpstr>The Session Layer</vt:lpstr>
      <vt:lpstr>Session Layer</vt:lpstr>
      <vt:lpstr>The Presentation Layer</vt:lpstr>
      <vt:lpstr>Presentation Layer</vt:lpstr>
      <vt:lpstr>The Application Layer</vt:lpstr>
      <vt:lpstr>Application Layer</vt:lpstr>
      <vt:lpstr>OSI Layer Summay</vt:lpstr>
      <vt:lpstr>TCP/IP</vt:lpstr>
      <vt:lpstr>Basics of TCP/IP</vt:lpstr>
      <vt:lpstr>OSI versus TCP/IP</vt:lpstr>
      <vt:lpstr>OSI versus TCP/IP</vt:lpstr>
      <vt:lpstr>Physical Layer</vt:lpstr>
      <vt:lpstr>Communication at the Physical Layer</vt:lpstr>
      <vt:lpstr>Data Link Layer</vt:lpstr>
      <vt:lpstr>Communication at the Data Link Layer</vt:lpstr>
      <vt:lpstr>Network Layer</vt:lpstr>
      <vt:lpstr>Network Layer – More …</vt:lpstr>
      <vt:lpstr>Network Layer</vt:lpstr>
      <vt:lpstr>Transport Layer</vt:lpstr>
      <vt:lpstr>Transport Layer</vt:lpstr>
      <vt:lpstr>Transport Layer Protocols</vt:lpstr>
      <vt:lpstr>Application Layer</vt:lpstr>
      <vt:lpstr>Communication at the Application Layer</vt:lpstr>
      <vt:lpstr>Layer 2 Switching</vt:lpstr>
      <vt:lpstr>Collision domain concept</vt:lpstr>
      <vt:lpstr>Bridge, Hub, Switch, Router</vt:lpstr>
      <vt:lpstr>Bridge, Hub, Switch, Router</vt:lpstr>
      <vt:lpstr>Bridge, Hub, Switch, Router</vt:lpstr>
      <vt:lpstr>How Layer-2 switching works?</vt:lpstr>
      <vt:lpstr>Lack of filtering</vt:lpstr>
      <vt:lpstr>Spanning Tree Protocol (STP)</vt:lpstr>
      <vt:lpstr>Spanning Tree Protocol (STP) – Problem</vt:lpstr>
      <vt:lpstr>Spanning Tree Protocol (STP) – Solution</vt:lpstr>
      <vt:lpstr>Spanning Tree Example</vt:lpstr>
      <vt:lpstr>Construction of the spanning tree – 1</vt:lpstr>
      <vt:lpstr>Construction of the spanning tree – 2</vt:lpstr>
      <vt:lpstr>IPv6</vt:lpstr>
      <vt:lpstr>IPv6 addressing</vt:lpstr>
      <vt:lpstr>IPv6 addressing</vt:lpstr>
      <vt:lpstr>IPv6 packet format</vt:lpstr>
      <vt:lpstr>Base header</vt:lpstr>
      <vt:lpstr>Base header field</vt:lpstr>
      <vt:lpstr>Virtual Networking</vt:lpstr>
      <vt:lpstr>PowerPoint Presentation</vt:lpstr>
      <vt:lpstr>Software Defined Network (SDN)</vt:lpstr>
      <vt:lpstr>Major goal of SDN</vt:lpstr>
      <vt:lpstr>Traditional network</vt:lpstr>
      <vt:lpstr>SDN</vt:lpstr>
      <vt:lpstr>Data plane (Forwarding function) in a traditional network</vt:lpstr>
      <vt:lpstr>Control plane in the traditional network – Routers use their own tables and algorithms</vt:lpstr>
      <vt:lpstr>Management plane in a traditional network – Maintenance functions</vt:lpstr>
      <vt:lpstr>How SDN simplifies life</vt:lpstr>
      <vt:lpstr>Key SDN features</vt:lpstr>
      <vt:lpstr>SDN layers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Computer Networks and Management</dc:title>
  <dc:creator>Atul Kahate</dc:creator>
  <cp:lastModifiedBy>Atul Kahate</cp:lastModifiedBy>
  <cp:revision>56</cp:revision>
  <dcterms:created xsi:type="dcterms:W3CDTF">2022-09-02T08:25:53Z</dcterms:created>
  <dcterms:modified xsi:type="dcterms:W3CDTF">2022-09-20T02:29:51Z</dcterms:modified>
</cp:coreProperties>
</file>